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0"/>
  </p:notesMasterIdLst>
  <p:sldIdLst>
    <p:sldId id="256" r:id="rId2"/>
    <p:sldId id="257" r:id="rId3"/>
    <p:sldId id="258" r:id="rId4"/>
    <p:sldId id="259" r:id="rId5"/>
    <p:sldId id="260" r:id="rId6"/>
    <p:sldId id="261" r:id="rId7"/>
    <p:sldId id="262" r:id="rId8"/>
    <p:sldId id="263" r:id="rId9"/>
  </p:sldIdLst>
  <p:sldSz cx="14630400" cy="8229600"/>
  <p:notesSz cx="8229600" cy="14630400"/>
  <p:embeddedFontLst>
    <p:embeddedFont>
      <p:font typeface="Tomorrow" panose="020B0604020202020204" charset="0"/>
      <p:regular r:id="rId11"/>
    </p:embeddedFont>
    <p:embeddedFont>
      <p:font typeface="Tomorrow Semi Bold" panose="020B0604020202020204" charset="0"/>
      <p:regular r:id="rId1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CFCF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71" d="100"/>
          <a:sy n="71" d="100"/>
        </p:scale>
        <p:origin x="562"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2.fntdata"/><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325911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FEFEF"/>
          </a:solidFill>
          <a:ln/>
        </p:spPr>
        <p:txBody>
          <a:bodyPr/>
          <a:lstStyle/>
          <a:p>
            <a:endParaRPr lang="en-IN"/>
          </a:p>
        </p:txBody>
      </p:sp>
      <p:sp>
        <p:nvSpPr>
          <p:cNvPr id="3" name="Shape 1"/>
          <p:cNvSpPr/>
          <p:nvPr/>
        </p:nvSpPr>
        <p:spPr>
          <a:xfrm>
            <a:off x="0" y="0"/>
            <a:ext cx="14630400" cy="8229600"/>
          </a:xfrm>
          <a:prstGeom prst="rect">
            <a:avLst/>
          </a:prstGeom>
          <a:solidFill>
            <a:srgbClr val="FCFCFC"/>
          </a:solidFill>
          <a:ln/>
        </p:spPr>
        <p:txBody>
          <a:bodyPr/>
          <a:lstStyle/>
          <a:p>
            <a:endParaRPr lang="en-IN"/>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FEFEF"/>
          </a:solidFill>
          <a:ln/>
        </p:spPr>
        <p:txBody>
          <a:bodyPr/>
          <a:lstStyle/>
          <a:p>
            <a:endParaRPr lang="en-IN"/>
          </a:p>
        </p:txBody>
      </p:sp>
      <p:sp>
        <p:nvSpPr>
          <p:cNvPr id="3" name="Shape 1"/>
          <p:cNvSpPr/>
          <p:nvPr/>
        </p:nvSpPr>
        <p:spPr>
          <a:xfrm>
            <a:off x="0" y="0"/>
            <a:ext cx="14630400" cy="8229600"/>
          </a:xfrm>
          <a:prstGeom prst="rect">
            <a:avLst/>
          </a:prstGeom>
          <a:solidFill>
            <a:srgbClr val="FCFCFC"/>
          </a:solidFill>
          <a:ln/>
        </p:spPr>
        <p:txBody>
          <a:bodyPr/>
          <a:lstStyle/>
          <a:p>
            <a:endParaRPr lang="en-IN"/>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FEFEF"/>
          </a:solidFill>
          <a:ln/>
        </p:spPr>
      </p:sp>
      <p:sp>
        <p:nvSpPr>
          <p:cNvPr id="3" name="Shape 1"/>
          <p:cNvSpPr/>
          <p:nvPr/>
        </p:nvSpPr>
        <p:spPr>
          <a:xfrm>
            <a:off x="0" y="0"/>
            <a:ext cx="14630400" cy="8229600"/>
          </a:xfrm>
          <a:prstGeom prst="rect">
            <a:avLst/>
          </a:prstGeom>
          <a:solidFill>
            <a:srgbClr val="FCFCFC"/>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FEFEF"/>
          </a:solidFill>
          <a:ln/>
        </p:spPr>
      </p:sp>
      <p:sp>
        <p:nvSpPr>
          <p:cNvPr id="3" name="Shape 1"/>
          <p:cNvSpPr/>
          <p:nvPr/>
        </p:nvSpPr>
        <p:spPr>
          <a:xfrm>
            <a:off x="0" y="0"/>
            <a:ext cx="14630400" cy="8229600"/>
          </a:xfrm>
          <a:prstGeom prst="rect">
            <a:avLst/>
          </a:prstGeom>
          <a:solidFill>
            <a:srgbClr val="FCFCFC"/>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FEFEF"/>
          </a:solidFill>
          <a:ln/>
        </p:spPr>
      </p:sp>
      <p:sp>
        <p:nvSpPr>
          <p:cNvPr id="3" name="Shape 1"/>
          <p:cNvSpPr/>
          <p:nvPr/>
        </p:nvSpPr>
        <p:spPr>
          <a:xfrm>
            <a:off x="0" y="0"/>
            <a:ext cx="14630400" cy="8229600"/>
          </a:xfrm>
          <a:prstGeom prst="rect">
            <a:avLst/>
          </a:prstGeom>
          <a:solidFill>
            <a:srgbClr val="FCFCFC"/>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FEFEF"/>
          </a:solidFill>
          <a:ln/>
        </p:spPr>
      </p:sp>
      <p:sp>
        <p:nvSpPr>
          <p:cNvPr id="3" name="Shape 1"/>
          <p:cNvSpPr/>
          <p:nvPr/>
        </p:nvSpPr>
        <p:spPr>
          <a:xfrm>
            <a:off x="0" y="0"/>
            <a:ext cx="14630400" cy="8229600"/>
          </a:xfrm>
          <a:prstGeom prst="rect">
            <a:avLst/>
          </a:prstGeom>
          <a:solidFill>
            <a:srgbClr val="FCFCFC"/>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FEFEF"/>
          </a:solidFill>
          <a:ln/>
        </p:spPr>
      </p:sp>
      <p:sp>
        <p:nvSpPr>
          <p:cNvPr id="3" name="Shape 1"/>
          <p:cNvSpPr/>
          <p:nvPr/>
        </p:nvSpPr>
        <p:spPr>
          <a:xfrm>
            <a:off x="0" y="0"/>
            <a:ext cx="14630400" cy="8229600"/>
          </a:xfrm>
          <a:prstGeom prst="rect">
            <a:avLst/>
          </a:prstGeom>
          <a:solidFill>
            <a:srgbClr val="FCFCFC"/>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FEFEF"/>
          </a:solidFill>
          <a:ln/>
        </p:spPr>
      </p:sp>
      <p:sp>
        <p:nvSpPr>
          <p:cNvPr id="3" name="Shape 1"/>
          <p:cNvSpPr/>
          <p:nvPr/>
        </p:nvSpPr>
        <p:spPr>
          <a:xfrm>
            <a:off x="0" y="0"/>
            <a:ext cx="14630400" cy="8229600"/>
          </a:xfrm>
          <a:prstGeom prst="rect">
            <a:avLst/>
          </a:prstGeom>
          <a:solidFill>
            <a:srgbClr val="FCFCFC"/>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5.sv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7.svg"/></Relationships>
</file>

<file path=ppt/slides/_rels/slide6.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svg"/><Relationship Id="rId3" Type="http://schemas.openxmlformats.org/officeDocument/2006/relationships/image" Target="../media/image8.png"/><Relationship Id="rId7" Type="http://schemas.openxmlformats.org/officeDocument/2006/relationships/image" Target="../media/image12.svg"/><Relationship Id="rId12"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1.png"/><Relationship Id="rId11" Type="http://schemas.openxmlformats.org/officeDocument/2006/relationships/image" Target="../media/image16.svg"/><Relationship Id="rId5" Type="http://schemas.openxmlformats.org/officeDocument/2006/relationships/image" Target="../media/image10.sv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svg"/></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20.svg"/></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sv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3028355"/>
            <a:ext cx="7556421" cy="1240155"/>
          </a:xfrm>
          <a:prstGeom prst="rect">
            <a:avLst/>
          </a:prstGeom>
          <a:noFill/>
          <a:ln/>
        </p:spPr>
        <p:txBody>
          <a:bodyPr wrap="square" lIns="0" tIns="0" rIns="0" bIns="0" rtlCol="0" anchor="t"/>
          <a:lstStyle/>
          <a:p>
            <a:pPr marL="0" indent="0" algn="l">
              <a:lnSpc>
                <a:spcPts val="4850"/>
              </a:lnSpc>
              <a:buNone/>
            </a:pPr>
            <a:r>
              <a:rPr lang="en-US" sz="3900" dirty="0">
                <a:solidFill>
                  <a:srgbClr val="1D1D1B"/>
                </a:solidFill>
                <a:latin typeface="Tomorrow Semi Bold" pitchFamily="34" charset="0"/>
                <a:ea typeface="Tomorrow Semi Bold" pitchFamily="34" charset="-122"/>
                <a:cs typeface="Tomorrow Semi Bold" pitchFamily="34" charset="-120"/>
              </a:rPr>
              <a:t>Bank Marketing Campaign Analysis</a:t>
            </a:r>
            <a:endParaRPr lang="en-US" sz="3900" dirty="0"/>
          </a:p>
        </p:txBody>
      </p:sp>
      <p:sp>
        <p:nvSpPr>
          <p:cNvPr id="4" name="Text 1"/>
          <p:cNvSpPr/>
          <p:nvPr/>
        </p:nvSpPr>
        <p:spPr>
          <a:xfrm>
            <a:off x="793790" y="4566166"/>
            <a:ext cx="7556421" cy="635079"/>
          </a:xfrm>
          <a:prstGeom prst="rect">
            <a:avLst/>
          </a:prstGeom>
          <a:noFill/>
          <a:ln/>
        </p:spPr>
        <p:txBody>
          <a:bodyPr wrap="square" lIns="0" tIns="0" rIns="0" bIns="0" rtlCol="0" anchor="t"/>
          <a:lstStyle/>
          <a:p>
            <a:pPr marL="0" indent="0" algn="l">
              <a:lnSpc>
                <a:spcPts val="2500"/>
              </a:lnSpc>
              <a:buNone/>
            </a:pPr>
            <a:r>
              <a:rPr lang="en-US" sz="1550" dirty="0">
                <a:solidFill>
                  <a:srgbClr val="61615C"/>
                </a:solidFill>
                <a:latin typeface="Tomorrow" pitchFamily="34" charset="0"/>
                <a:ea typeface="Tomorrow" pitchFamily="34" charset="-122"/>
                <a:cs typeface="Tomorrow" pitchFamily="34" charset="-120"/>
              </a:rPr>
              <a:t>A comprehensive machine learning project examining customer subscription patterns and predictive modeling for term deposit marketing campaigns</a:t>
            </a:r>
            <a:endParaRPr lang="en-US" sz="15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790932" y="545544"/>
            <a:ext cx="1159193" cy="371713"/>
          </a:xfrm>
          <a:prstGeom prst="roundRect">
            <a:avLst>
              <a:gd name="adj" fmla="val 6384"/>
            </a:avLst>
          </a:prstGeom>
          <a:solidFill>
            <a:srgbClr val="E6E6E5"/>
          </a:solidFill>
          <a:ln/>
        </p:spPr>
        <p:txBody>
          <a:bodyPr/>
          <a:lstStyle/>
          <a:p>
            <a:endParaRPr lang="en-IN"/>
          </a:p>
        </p:txBody>
      </p:sp>
      <p:sp>
        <p:nvSpPr>
          <p:cNvPr id="3" name="Text 1"/>
          <p:cNvSpPr/>
          <p:nvPr/>
        </p:nvSpPr>
        <p:spPr>
          <a:xfrm>
            <a:off x="909518" y="604838"/>
            <a:ext cx="922020" cy="253127"/>
          </a:xfrm>
          <a:prstGeom prst="rect">
            <a:avLst/>
          </a:prstGeom>
          <a:noFill/>
          <a:ln/>
        </p:spPr>
        <p:txBody>
          <a:bodyPr wrap="none" lIns="0" tIns="0" rIns="0" bIns="0" rtlCol="0" anchor="t"/>
          <a:lstStyle/>
          <a:p>
            <a:pPr marL="0" indent="0" algn="l">
              <a:lnSpc>
                <a:spcPts val="1950"/>
              </a:lnSpc>
              <a:buNone/>
            </a:pPr>
            <a:r>
              <a:rPr lang="en-US" sz="1200" dirty="0">
                <a:solidFill>
                  <a:srgbClr val="61615C"/>
                </a:solidFill>
                <a:latin typeface="Tomorrow" pitchFamily="34" charset="0"/>
                <a:ea typeface="Tomorrow" pitchFamily="34" charset="-122"/>
                <a:cs typeface="Tomorrow" pitchFamily="34" charset="-120"/>
              </a:rPr>
              <a:t>CHALLENGE</a:t>
            </a:r>
            <a:endParaRPr lang="en-US" sz="1200" dirty="0"/>
          </a:p>
        </p:txBody>
      </p:sp>
      <p:sp>
        <p:nvSpPr>
          <p:cNvPr id="4" name="Text 2"/>
          <p:cNvSpPr/>
          <p:nvPr/>
        </p:nvSpPr>
        <p:spPr>
          <a:xfrm>
            <a:off x="790932" y="996315"/>
            <a:ext cx="4943475" cy="617934"/>
          </a:xfrm>
          <a:prstGeom prst="rect">
            <a:avLst/>
          </a:prstGeom>
          <a:noFill/>
          <a:ln/>
        </p:spPr>
        <p:txBody>
          <a:bodyPr wrap="none" lIns="0" tIns="0" rIns="0" bIns="0" rtlCol="0" anchor="t"/>
          <a:lstStyle/>
          <a:p>
            <a:pPr marL="0" indent="0" algn="l">
              <a:lnSpc>
                <a:spcPts val="4850"/>
              </a:lnSpc>
              <a:buNone/>
            </a:pPr>
            <a:r>
              <a:rPr lang="en-US" sz="3850" dirty="0">
                <a:solidFill>
                  <a:srgbClr val="1D1D1B"/>
                </a:solidFill>
                <a:latin typeface="Tomorrow Semi Bold" pitchFamily="34" charset="0"/>
                <a:ea typeface="Tomorrow Semi Bold" pitchFamily="34" charset="-122"/>
                <a:cs typeface="Tomorrow Semi Bold" pitchFamily="34" charset="-120"/>
              </a:rPr>
              <a:t>Problem Statement</a:t>
            </a:r>
            <a:endParaRPr lang="en-US" sz="3850" dirty="0"/>
          </a:p>
        </p:txBody>
      </p:sp>
      <p:sp>
        <p:nvSpPr>
          <p:cNvPr id="5" name="Text 3"/>
          <p:cNvSpPr/>
          <p:nvPr/>
        </p:nvSpPr>
        <p:spPr>
          <a:xfrm>
            <a:off x="790932" y="2088713"/>
            <a:ext cx="7636073" cy="1898094"/>
          </a:xfrm>
          <a:prstGeom prst="rect">
            <a:avLst/>
          </a:prstGeom>
          <a:noFill/>
          <a:ln/>
        </p:spPr>
        <p:txBody>
          <a:bodyPr wrap="square" lIns="0" tIns="0" rIns="0" bIns="0" rtlCol="0" anchor="t"/>
          <a:lstStyle/>
          <a:p>
            <a:pPr marL="0" indent="0" algn="l">
              <a:lnSpc>
                <a:spcPts val="2450"/>
              </a:lnSpc>
              <a:buNone/>
            </a:pPr>
            <a:r>
              <a:rPr lang="en-US" sz="1550" dirty="0">
                <a:solidFill>
                  <a:srgbClr val="61615C"/>
                </a:solidFill>
                <a:latin typeface="Tomorrow" pitchFamily="34" charset="0"/>
                <a:ea typeface="Tomorrow" pitchFamily="34" charset="-122"/>
                <a:cs typeface="Tomorrow" pitchFamily="34" charset="-120"/>
              </a:rPr>
              <a:t>In today's competitive financial services landscape, understanding customer behavior is critical for optimizing marketing effectiveness and resource allocation. This project addresses a fundamental question facing banking institutions: can we accurately predict whether a customer will subscribe to a term deposit based on their demographic profile, historical interactions, and campaign engagement metrics?</a:t>
            </a:r>
            <a:endParaRPr lang="en-US" sz="1550" dirty="0"/>
          </a:p>
        </p:txBody>
      </p:sp>
      <p:sp>
        <p:nvSpPr>
          <p:cNvPr id="6" name="Text 4"/>
          <p:cNvSpPr/>
          <p:nvPr/>
        </p:nvSpPr>
        <p:spPr>
          <a:xfrm>
            <a:off x="790932" y="4164687"/>
            <a:ext cx="7636073" cy="1898094"/>
          </a:xfrm>
          <a:prstGeom prst="rect">
            <a:avLst/>
          </a:prstGeom>
          <a:noFill/>
          <a:ln/>
        </p:spPr>
        <p:txBody>
          <a:bodyPr wrap="square" lIns="0" tIns="0" rIns="0" bIns="0" rtlCol="0" anchor="t"/>
          <a:lstStyle/>
          <a:p>
            <a:pPr marL="0" indent="0" algn="l">
              <a:lnSpc>
                <a:spcPts val="2450"/>
              </a:lnSpc>
              <a:buNone/>
            </a:pPr>
            <a:r>
              <a:rPr lang="en-US" sz="1550" dirty="0">
                <a:solidFill>
                  <a:srgbClr val="61615C"/>
                </a:solidFill>
                <a:latin typeface="Tomorrow" pitchFamily="34" charset="0"/>
                <a:ea typeface="Tomorrow" pitchFamily="34" charset="-122"/>
                <a:cs typeface="Tomorrow" pitchFamily="34" charset="-120"/>
              </a:rPr>
              <a:t>The challenge lies in developing a robust predictive model that can process diverse data types—from categorical variables like occupation and marital status to numerical features such as contact duration and campaign frequency. By successfully predicting subscription likelihood, banks can strategically target high-potential customers, reduce marketing costs, and improve conversion rates.</a:t>
            </a:r>
            <a:endParaRPr lang="en-US" sz="1550" dirty="0"/>
          </a:p>
        </p:txBody>
      </p:sp>
      <p:sp>
        <p:nvSpPr>
          <p:cNvPr id="7" name="Text 5"/>
          <p:cNvSpPr/>
          <p:nvPr/>
        </p:nvSpPr>
        <p:spPr>
          <a:xfrm>
            <a:off x="790932" y="6240661"/>
            <a:ext cx="7636073" cy="1265396"/>
          </a:xfrm>
          <a:prstGeom prst="rect">
            <a:avLst/>
          </a:prstGeom>
          <a:noFill/>
          <a:ln/>
        </p:spPr>
        <p:txBody>
          <a:bodyPr wrap="square" lIns="0" tIns="0" rIns="0" bIns="0" rtlCol="0" anchor="t"/>
          <a:lstStyle/>
          <a:p>
            <a:pPr marL="0" indent="0" algn="l">
              <a:lnSpc>
                <a:spcPts val="2450"/>
              </a:lnSpc>
              <a:buNone/>
            </a:pPr>
            <a:r>
              <a:rPr lang="en-US" sz="1550" dirty="0">
                <a:solidFill>
                  <a:srgbClr val="61615C"/>
                </a:solidFill>
                <a:latin typeface="Tomorrow" pitchFamily="34" charset="0"/>
                <a:ea typeface="Tomorrow" pitchFamily="34" charset="-122"/>
                <a:cs typeface="Tomorrow" pitchFamily="34" charset="-120"/>
              </a:rPr>
              <a:t>This prediction task is inherently imbalanced, as subscription rates typically represent a minority class in marketing datasets. Our approach must therefore balance precision and recall while maintaining strong overall predictive performance across multiple evaluation metrics.</a:t>
            </a:r>
            <a:endParaRPr lang="en-US" sz="1550" dirty="0"/>
          </a:p>
        </p:txBody>
      </p:sp>
      <p:pic>
        <p:nvPicPr>
          <p:cNvPr id="8" name="Image 0" descr="preencoded.png"/>
          <p:cNvPicPr>
            <a:picLocks noChangeAspect="1"/>
          </p:cNvPicPr>
          <p:nvPr/>
        </p:nvPicPr>
        <p:blipFill>
          <a:blip r:embed="rId3"/>
          <a:stretch>
            <a:fillRect/>
          </a:stretch>
        </p:blipFill>
        <p:spPr>
          <a:xfrm>
            <a:off x="8917067" y="2133243"/>
            <a:ext cx="4929902" cy="3264694"/>
          </a:xfrm>
          <a:prstGeom prst="rect">
            <a:avLst/>
          </a:prstGeom>
        </p:spPr>
      </p:pic>
      <p:sp>
        <p:nvSpPr>
          <p:cNvPr id="9" name="Rectangle 8">
            <a:extLst>
              <a:ext uri="{FF2B5EF4-FFF2-40B4-BE49-F238E27FC236}">
                <a16:creationId xmlns:a16="http://schemas.microsoft.com/office/drawing/2014/main" id="{25BCAEEF-E612-65E7-1028-BCD4089ACE88}"/>
              </a:ext>
            </a:extLst>
          </p:cNvPr>
          <p:cNvSpPr/>
          <p:nvPr/>
        </p:nvSpPr>
        <p:spPr>
          <a:xfrm>
            <a:off x="12855388" y="7753483"/>
            <a:ext cx="1775012" cy="441064"/>
          </a:xfrm>
          <a:prstGeom prst="rect">
            <a:avLst/>
          </a:prstGeom>
          <a:solidFill>
            <a:srgbClr val="FCFCF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793790" y="880586"/>
            <a:ext cx="876300" cy="388382"/>
          </a:xfrm>
          <a:prstGeom prst="roundRect">
            <a:avLst>
              <a:gd name="adj" fmla="val 6132"/>
            </a:avLst>
          </a:prstGeom>
          <a:noFill/>
          <a:ln w="7620">
            <a:solidFill>
              <a:srgbClr val="1D1D1B"/>
            </a:solidFill>
            <a:prstDash val="solid"/>
          </a:ln>
        </p:spPr>
        <p:txBody>
          <a:bodyPr/>
          <a:lstStyle/>
          <a:p>
            <a:endParaRPr lang="en-IN"/>
          </a:p>
        </p:txBody>
      </p:sp>
      <p:pic>
        <p:nvPicPr>
          <p:cNvPr id="3"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20472" y="995363"/>
            <a:ext cx="158710" cy="158710"/>
          </a:xfrm>
          <a:prstGeom prst="rect">
            <a:avLst/>
          </a:prstGeom>
        </p:spPr>
      </p:pic>
      <p:sp>
        <p:nvSpPr>
          <p:cNvPr id="4" name="Text 1"/>
          <p:cNvSpPr/>
          <p:nvPr/>
        </p:nvSpPr>
        <p:spPr>
          <a:xfrm>
            <a:off x="1158478" y="947738"/>
            <a:ext cx="384929" cy="254079"/>
          </a:xfrm>
          <a:prstGeom prst="rect">
            <a:avLst/>
          </a:prstGeom>
          <a:noFill/>
          <a:ln/>
        </p:spPr>
        <p:txBody>
          <a:bodyPr wrap="none" lIns="0" tIns="0" rIns="0" bIns="0" rtlCol="0" anchor="t"/>
          <a:lstStyle/>
          <a:p>
            <a:pPr marL="0" indent="0" algn="l">
              <a:lnSpc>
                <a:spcPts val="2000"/>
              </a:lnSpc>
              <a:buNone/>
            </a:pPr>
            <a:r>
              <a:rPr lang="en-US" sz="1250" dirty="0">
                <a:solidFill>
                  <a:srgbClr val="1D1D1B"/>
                </a:solidFill>
                <a:latin typeface="Tomorrow" pitchFamily="34" charset="0"/>
                <a:ea typeface="Tomorrow" pitchFamily="34" charset="-122"/>
                <a:cs typeface="Tomorrow" pitchFamily="34" charset="-120"/>
              </a:rPr>
              <a:t>DATA</a:t>
            </a:r>
            <a:endParaRPr lang="en-US" sz="1250" dirty="0"/>
          </a:p>
        </p:txBody>
      </p:sp>
      <p:sp>
        <p:nvSpPr>
          <p:cNvPr id="5" name="Text 2"/>
          <p:cNvSpPr/>
          <p:nvPr/>
        </p:nvSpPr>
        <p:spPr>
          <a:xfrm>
            <a:off x="793790" y="1348264"/>
            <a:ext cx="4961811" cy="620078"/>
          </a:xfrm>
          <a:prstGeom prst="rect">
            <a:avLst/>
          </a:prstGeom>
          <a:noFill/>
          <a:ln/>
        </p:spPr>
        <p:txBody>
          <a:bodyPr wrap="none" lIns="0" tIns="0" rIns="0" bIns="0" rtlCol="0" anchor="t"/>
          <a:lstStyle/>
          <a:p>
            <a:pPr marL="0" indent="0" algn="l">
              <a:lnSpc>
                <a:spcPts val="4850"/>
              </a:lnSpc>
              <a:buNone/>
            </a:pPr>
            <a:r>
              <a:rPr lang="en-US" sz="3900" dirty="0">
                <a:solidFill>
                  <a:srgbClr val="1D1D1B"/>
                </a:solidFill>
                <a:latin typeface="Tomorrow Semi Bold" pitchFamily="34" charset="0"/>
                <a:ea typeface="Tomorrow Semi Bold" pitchFamily="34" charset="-122"/>
                <a:cs typeface="Tomorrow Semi Bold" pitchFamily="34" charset="-120"/>
              </a:rPr>
              <a:t>Dataset Overview</a:t>
            </a:r>
            <a:endParaRPr lang="en-US" sz="3900" dirty="0"/>
          </a:p>
        </p:txBody>
      </p:sp>
      <p:sp>
        <p:nvSpPr>
          <p:cNvPr id="6" name="Shape 3"/>
          <p:cNvSpPr/>
          <p:nvPr/>
        </p:nvSpPr>
        <p:spPr>
          <a:xfrm>
            <a:off x="793790" y="2265997"/>
            <a:ext cx="4215289" cy="2413635"/>
          </a:xfrm>
          <a:prstGeom prst="roundRect">
            <a:avLst>
              <a:gd name="adj" fmla="val 1233"/>
            </a:avLst>
          </a:prstGeom>
          <a:solidFill>
            <a:srgbClr val="F0EAEA"/>
          </a:solidFill>
          <a:ln/>
        </p:spPr>
        <p:txBody>
          <a:bodyPr/>
          <a:lstStyle/>
          <a:p>
            <a:endParaRPr lang="en-IN"/>
          </a:p>
        </p:txBody>
      </p:sp>
      <p:sp>
        <p:nvSpPr>
          <p:cNvPr id="7" name="Text 4"/>
          <p:cNvSpPr/>
          <p:nvPr/>
        </p:nvSpPr>
        <p:spPr>
          <a:xfrm>
            <a:off x="992148" y="2464356"/>
            <a:ext cx="3145988" cy="310158"/>
          </a:xfrm>
          <a:prstGeom prst="rect">
            <a:avLst/>
          </a:prstGeom>
          <a:noFill/>
          <a:ln/>
        </p:spPr>
        <p:txBody>
          <a:bodyPr wrap="none" lIns="0" tIns="0" rIns="0" bIns="0" rtlCol="0" anchor="t"/>
          <a:lstStyle/>
          <a:p>
            <a:pPr marL="0" indent="0" algn="l">
              <a:lnSpc>
                <a:spcPts val="2400"/>
              </a:lnSpc>
              <a:buNone/>
            </a:pPr>
            <a:r>
              <a:rPr lang="en-US" sz="1950" dirty="0">
                <a:solidFill>
                  <a:srgbClr val="61615C"/>
                </a:solidFill>
                <a:latin typeface="Tomorrow Semi Bold" pitchFamily="34" charset="0"/>
                <a:ea typeface="Tomorrow Semi Bold" pitchFamily="34" charset="-122"/>
                <a:cs typeface="Tomorrow Semi Bold" pitchFamily="34" charset="-120"/>
              </a:rPr>
              <a:t>Customer Demographics</a:t>
            </a:r>
            <a:endParaRPr lang="en-US" sz="1950" dirty="0"/>
          </a:p>
        </p:txBody>
      </p:sp>
      <p:sp>
        <p:nvSpPr>
          <p:cNvPr id="8" name="Text 5"/>
          <p:cNvSpPr/>
          <p:nvPr/>
        </p:nvSpPr>
        <p:spPr>
          <a:xfrm>
            <a:off x="992148" y="2893576"/>
            <a:ext cx="3818573" cy="1587698"/>
          </a:xfrm>
          <a:prstGeom prst="rect">
            <a:avLst/>
          </a:prstGeom>
          <a:noFill/>
          <a:ln/>
        </p:spPr>
        <p:txBody>
          <a:bodyPr wrap="square" lIns="0" tIns="0" rIns="0" bIns="0" rtlCol="0" anchor="t"/>
          <a:lstStyle/>
          <a:p>
            <a:pPr marL="0" indent="0" algn="l">
              <a:lnSpc>
                <a:spcPts val="2500"/>
              </a:lnSpc>
              <a:buNone/>
            </a:pPr>
            <a:r>
              <a:rPr lang="en-US" sz="1550" dirty="0">
                <a:solidFill>
                  <a:srgbClr val="61615C"/>
                </a:solidFill>
                <a:latin typeface="Tomorrow" pitchFamily="34" charset="0"/>
                <a:ea typeface="Tomorrow" pitchFamily="34" charset="-122"/>
                <a:cs typeface="Tomorrow" pitchFamily="34" charset="-120"/>
              </a:rPr>
              <a:t>Comprehensive profile including age, occupation, marital status, education level, and financial indicators such as credit default history and housing loan status</a:t>
            </a:r>
            <a:endParaRPr lang="en-US" sz="1550" dirty="0"/>
          </a:p>
        </p:txBody>
      </p:sp>
      <p:sp>
        <p:nvSpPr>
          <p:cNvPr id="9" name="Shape 6"/>
          <p:cNvSpPr/>
          <p:nvPr/>
        </p:nvSpPr>
        <p:spPr>
          <a:xfrm>
            <a:off x="5207437" y="2265997"/>
            <a:ext cx="4215408" cy="2413635"/>
          </a:xfrm>
          <a:prstGeom prst="roundRect">
            <a:avLst>
              <a:gd name="adj" fmla="val 1233"/>
            </a:avLst>
          </a:prstGeom>
          <a:solidFill>
            <a:srgbClr val="F0EAEA"/>
          </a:solidFill>
          <a:ln/>
        </p:spPr>
        <p:txBody>
          <a:bodyPr/>
          <a:lstStyle/>
          <a:p>
            <a:endParaRPr lang="en-IN"/>
          </a:p>
        </p:txBody>
      </p:sp>
      <p:sp>
        <p:nvSpPr>
          <p:cNvPr id="10" name="Text 7"/>
          <p:cNvSpPr/>
          <p:nvPr/>
        </p:nvSpPr>
        <p:spPr>
          <a:xfrm>
            <a:off x="5405795" y="2464356"/>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61615C"/>
                </a:solidFill>
                <a:latin typeface="Tomorrow Semi Bold" pitchFamily="34" charset="0"/>
                <a:ea typeface="Tomorrow Semi Bold" pitchFamily="34" charset="-122"/>
                <a:cs typeface="Tomorrow Semi Bold" pitchFamily="34" charset="-120"/>
              </a:rPr>
              <a:t>Contact Details</a:t>
            </a:r>
            <a:endParaRPr lang="en-US" sz="1950" dirty="0"/>
          </a:p>
        </p:txBody>
      </p:sp>
      <p:sp>
        <p:nvSpPr>
          <p:cNvPr id="11" name="Text 8"/>
          <p:cNvSpPr/>
          <p:nvPr/>
        </p:nvSpPr>
        <p:spPr>
          <a:xfrm>
            <a:off x="5405795" y="2893576"/>
            <a:ext cx="3818692" cy="1270159"/>
          </a:xfrm>
          <a:prstGeom prst="rect">
            <a:avLst/>
          </a:prstGeom>
          <a:noFill/>
          <a:ln/>
        </p:spPr>
        <p:txBody>
          <a:bodyPr wrap="square" lIns="0" tIns="0" rIns="0" bIns="0" rtlCol="0" anchor="t"/>
          <a:lstStyle/>
          <a:p>
            <a:pPr marL="0" indent="0" algn="l">
              <a:lnSpc>
                <a:spcPts val="2500"/>
              </a:lnSpc>
              <a:buNone/>
            </a:pPr>
            <a:r>
              <a:rPr lang="en-US" sz="1550" dirty="0">
                <a:solidFill>
                  <a:srgbClr val="61615C"/>
                </a:solidFill>
                <a:latin typeface="Tomorrow" pitchFamily="34" charset="0"/>
                <a:ea typeface="Tomorrow" pitchFamily="34" charset="-122"/>
                <a:cs typeface="Tomorrow" pitchFamily="34" charset="-120"/>
              </a:rPr>
              <a:t>Communication metadata capturing contact type (cellular/telephone), month and day of last contact, and duration of interactions in seconds</a:t>
            </a:r>
            <a:endParaRPr lang="en-US" sz="1550" dirty="0"/>
          </a:p>
        </p:txBody>
      </p:sp>
      <p:sp>
        <p:nvSpPr>
          <p:cNvPr id="12" name="Shape 9"/>
          <p:cNvSpPr/>
          <p:nvPr/>
        </p:nvSpPr>
        <p:spPr>
          <a:xfrm>
            <a:off x="9621203" y="2265997"/>
            <a:ext cx="4215289" cy="2413635"/>
          </a:xfrm>
          <a:prstGeom prst="roundRect">
            <a:avLst>
              <a:gd name="adj" fmla="val 1233"/>
            </a:avLst>
          </a:prstGeom>
          <a:solidFill>
            <a:srgbClr val="F0EAEA"/>
          </a:solidFill>
          <a:ln/>
        </p:spPr>
        <p:txBody>
          <a:bodyPr/>
          <a:lstStyle/>
          <a:p>
            <a:endParaRPr lang="en-IN"/>
          </a:p>
        </p:txBody>
      </p:sp>
      <p:sp>
        <p:nvSpPr>
          <p:cNvPr id="13" name="Text 10"/>
          <p:cNvSpPr/>
          <p:nvPr/>
        </p:nvSpPr>
        <p:spPr>
          <a:xfrm>
            <a:off x="9819561" y="2464356"/>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61615C"/>
                </a:solidFill>
                <a:latin typeface="Tomorrow Semi Bold" pitchFamily="34" charset="0"/>
                <a:ea typeface="Tomorrow Semi Bold" pitchFamily="34" charset="-122"/>
                <a:cs typeface="Tomorrow Semi Bold" pitchFamily="34" charset="-120"/>
              </a:rPr>
              <a:t>Campaign History</a:t>
            </a:r>
            <a:endParaRPr lang="en-US" sz="1950" dirty="0"/>
          </a:p>
        </p:txBody>
      </p:sp>
      <p:sp>
        <p:nvSpPr>
          <p:cNvPr id="14" name="Text 11"/>
          <p:cNvSpPr/>
          <p:nvPr/>
        </p:nvSpPr>
        <p:spPr>
          <a:xfrm>
            <a:off x="9819561" y="2893576"/>
            <a:ext cx="3818573" cy="1587698"/>
          </a:xfrm>
          <a:prstGeom prst="rect">
            <a:avLst/>
          </a:prstGeom>
          <a:noFill/>
          <a:ln/>
        </p:spPr>
        <p:txBody>
          <a:bodyPr wrap="square" lIns="0" tIns="0" rIns="0" bIns="0" rtlCol="0" anchor="t"/>
          <a:lstStyle/>
          <a:p>
            <a:pPr marL="0" indent="0" algn="l">
              <a:lnSpc>
                <a:spcPts val="2500"/>
              </a:lnSpc>
              <a:buNone/>
            </a:pPr>
            <a:r>
              <a:rPr lang="en-US" sz="1550" dirty="0">
                <a:solidFill>
                  <a:srgbClr val="61615C"/>
                </a:solidFill>
                <a:latin typeface="Tomorrow" pitchFamily="34" charset="0"/>
                <a:ea typeface="Tomorrow" pitchFamily="34" charset="-122"/>
                <a:cs typeface="Tomorrow" pitchFamily="34" charset="-120"/>
              </a:rPr>
              <a:t>Historical engagement metrics including number of contacts during current campaign, days since previous contact, and outcomes from previous marketing efforts</a:t>
            </a:r>
            <a:endParaRPr lang="en-US" sz="1550" dirty="0"/>
          </a:p>
        </p:txBody>
      </p:sp>
      <p:sp>
        <p:nvSpPr>
          <p:cNvPr id="15" name="Text 12"/>
          <p:cNvSpPr/>
          <p:nvPr/>
        </p:nvSpPr>
        <p:spPr>
          <a:xfrm>
            <a:off x="793790" y="4902875"/>
            <a:ext cx="13042821" cy="1270159"/>
          </a:xfrm>
          <a:prstGeom prst="rect">
            <a:avLst/>
          </a:prstGeom>
          <a:noFill/>
          <a:ln/>
        </p:spPr>
        <p:txBody>
          <a:bodyPr wrap="square" lIns="0" tIns="0" rIns="0" bIns="0" rtlCol="0" anchor="t"/>
          <a:lstStyle/>
          <a:p>
            <a:pPr marL="0" indent="0" algn="l">
              <a:lnSpc>
                <a:spcPts val="2500"/>
              </a:lnSpc>
              <a:buNone/>
            </a:pPr>
            <a:r>
              <a:rPr lang="en-US" sz="1550" dirty="0">
                <a:solidFill>
                  <a:srgbClr val="61615C"/>
                </a:solidFill>
                <a:latin typeface="Tomorrow" pitchFamily="34" charset="0"/>
                <a:ea typeface="Tomorrow" pitchFamily="34" charset="-122"/>
                <a:cs typeface="Tomorrow" pitchFamily="34" charset="-120"/>
              </a:rPr>
              <a:t>The bank marketing dataset represents real-world direct marketing campaigns conducted by a Portuguese banking institution. It contains information from multiple campaigns executed between 2008 and 2013, providing a rich foundation for predictive modeling. The dataset encompasses both client-specific attributes and campaign-related variables, enabling comprehensive analysis of factors influencing subscription decisions.</a:t>
            </a:r>
            <a:endParaRPr lang="en-US" sz="1550" dirty="0"/>
          </a:p>
        </p:txBody>
      </p:sp>
      <p:sp>
        <p:nvSpPr>
          <p:cNvPr id="16" name="Text 13"/>
          <p:cNvSpPr/>
          <p:nvPr/>
        </p:nvSpPr>
        <p:spPr>
          <a:xfrm>
            <a:off x="793790" y="6396276"/>
            <a:ext cx="13042821" cy="952619"/>
          </a:xfrm>
          <a:prstGeom prst="rect">
            <a:avLst/>
          </a:prstGeom>
          <a:noFill/>
          <a:ln/>
        </p:spPr>
        <p:txBody>
          <a:bodyPr wrap="square" lIns="0" tIns="0" rIns="0" bIns="0" rtlCol="0" anchor="t"/>
          <a:lstStyle/>
          <a:p>
            <a:pPr marL="0" indent="0" algn="l">
              <a:lnSpc>
                <a:spcPts val="2500"/>
              </a:lnSpc>
              <a:buNone/>
            </a:pPr>
            <a:r>
              <a:rPr lang="en-US" sz="1550" dirty="0">
                <a:solidFill>
                  <a:srgbClr val="61615C"/>
                </a:solidFill>
                <a:latin typeface="Tomorrow" pitchFamily="34" charset="0"/>
                <a:ea typeface="Tomorrow" pitchFamily="34" charset="-122"/>
                <a:cs typeface="Tomorrow" pitchFamily="34" charset="-120"/>
              </a:rPr>
              <a:t>Our </a:t>
            </a:r>
            <a:r>
              <a:rPr lang="en-US" sz="1550" b="1" dirty="0">
                <a:solidFill>
                  <a:srgbClr val="61615C"/>
                </a:solidFill>
                <a:latin typeface="Tomorrow" pitchFamily="34" charset="0"/>
                <a:ea typeface="Tomorrow" pitchFamily="34" charset="-122"/>
                <a:cs typeface="Tomorrow" pitchFamily="34" charset="-120"/>
              </a:rPr>
              <a:t>target variable</a:t>
            </a:r>
            <a:r>
              <a:rPr lang="en-US" sz="1550" dirty="0">
                <a:solidFill>
                  <a:srgbClr val="61615C"/>
                </a:solidFill>
                <a:latin typeface="Tomorrow" pitchFamily="34" charset="0"/>
                <a:ea typeface="Tomorrow" pitchFamily="34" charset="-122"/>
                <a:cs typeface="Tomorrow" pitchFamily="34" charset="-120"/>
              </a:rPr>
              <a:t> is binary: </a:t>
            </a:r>
            <a:r>
              <a:rPr lang="en-US" sz="1550" dirty="0">
                <a:solidFill>
                  <a:srgbClr val="1D1D1B"/>
                </a:solidFill>
                <a:latin typeface="Tomorrow" pitchFamily="34" charset="0"/>
                <a:ea typeface="Tomorrow" pitchFamily="34" charset="-122"/>
                <a:cs typeface="Tomorrow" pitchFamily="34" charset="-120"/>
              </a:rPr>
              <a:t>y (Subscribed / Not Subscribed)</a:t>
            </a:r>
            <a:r>
              <a:rPr lang="en-US" sz="1550" dirty="0">
                <a:solidFill>
                  <a:srgbClr val="61615C"/>
                </a:solidFill>
                <a:latin typeface="Tomorrow" pitchFamily="34" charset="0"/>
                <a:ea typeface="Tomorrow" pitchFamily="34" charset="-122"/>
                <a:cs typeface="Tomorrow" pitchFamily="34" charset="-120"/>
              </a:rPr>
              <a:t>. This classification task requires models to distinguish between customers who ultimately subscribe to a term deposit and those who decline, based on the available feature set. Understanding this target distribution and its relationship with predictor variables forms the cornerstone of our analytical approach.</a:t>
            </a:r>
            <a:endParaRPr lang="en-US" sz="1550" dirty="0"/>
          </a:p>
        </p:txBody>
      </p:sp>
      <p:sp>
        <p:nvSpPr>
          <p:cNvPr id="17" name="Rectangle 16">
            <a:extLst>
              <a:ext uri="{FF2B5EF4-FFF2-40B4-BE49-F238E27FC236}">
                <a16:creationId xmlns:a16="http://schemas.microsoft.com/office/drawing/2014/main" id="{E4F00EB5-031D-51B8-EF7F-AEC29FFF45B1}"/>
              </a:ext>
            </a:extLst>
          </p:cNvPr>
          <p:cNvSpPr/>
          <p:nvPr/>
        </p:nvSpPr>
        <p:spPr>
          <a:xfrm>
            <a:off x="12855388" y="7753483"/>
            <a:ext cx="1775012" cy="441064"/>
          </a:xfrm>
          <a:prstGeom prst="rect">
            <a:avLst/>
          </a:prstGeom>
          <a:solidFill>
            <a:srgbClr val="FCFCF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573762"/>
            <a:ext cx="4465558" cy="558165"/>
          </a:xfrm>
          <a:prstGeom prst="rect">
            <a:avLst/>
          </a:prstGeom>
          <a:noFill/>
          <a:ln/>
        </p:spPr>
        <p:txBody>
          <a:bodyPr wrap="none" lIns="0" tIns="0" rIns="0" bIns="0" rtlCol="0" anchor="t"/>
          <a:lstStyle/>
          <a:p>
            <a:pPr marL="0" indent="0" algn="l">
              <a:lnSpc>
                <a:spcPts val="4350"/>
              </a:lnSpc>
              <a:buNone/>
            </a:pPr>
            <a:r>
              <a:rPr lang="en-US" sz="3500" dirty="0">
                <a:solidFill>
                  <a:srgbClr val="1D1D1B"/>
                </a:solidFill>
                <a:latin typeface="Tomorrow Semi Bold" pitchFamily="34" charset="0"/>
                <a:ea typeface="Tomorrow Semi Bold" pitchFamily="34" charset="-122"/>
                <a:cs typeface="Tomorrow Semi Bold" pitchFamily="34" charset="-120"/>
              </a:rPr>
              <a:t>Data Preprocessing</a:t>
            </a:r>
            <a:endParaRPr lang="en-US" sz="3500" dirty="0"/>
          </a:p>
        </p:txBody>
      </p:sp>
      <p:sp>
        <p:nvSpPr>
          <p:cNvPr id="3" name="Text 1"/>
          <p:cNvSpPr/>
          <p:nvPr/>
        </p:nvSpPr>
        <p:spPr>
          <a:xfrm>
            <a:off x="793790" y="1489115"/>
            <a:ext cx="13042821" cy="571500"/>
          </a:xfrm>
          <a:prstGeom prst="rect">
            <a:avLst/>
          </a:prstGeom>
          <a:noFill/>
          <a:ln/>
        </p:spPr>
        <p:txBody>
          <a:bodyPr wrap="square" lIns="0" tIns="0" rIns="0" bIns="0" rtlCol="0" anchor="t"/>
          <a:lstStyle/>
          <a:p>
            <a:pPr marL="0" indent="0" algn="l">
              <a:lnSpc>
                <a:spcPts val="2250"/>
              </a:lnSpc>
              <a:buNone/>
            </a:pPr>
            <a:r>
              <a:rPr lang="en-US" sz="1400" dirty="0">
                <a:solidFill>
                  <a:srgbClr val="61615C"/>
                </a:solidFill>
                <a:latin typeface="Tomorrow" pitchFamily="34" charset="0"/>
                <a:ea typeface="Tomorrow" pitchFamily="34" charset="-122"/>
                <a:cs typeface="Tomorrow" pitchFamily="34" charset="-120"/>
              </a:rPr>
              <a:t>Effective machine learning begins with meticulous data preparation. Our preprocessing pipeline transforms raw banking data into a clean, structured format optimized for model training and evaluation.</a:t>
            </a:r>
            <a:endParaRPr lang="en-US" sz="1400" dirty="0"/>
          </a:p>
        </p:txBody>
      </p:sp>
      <p:sp>
        <p:nvSpPr>
          <p:cNvPr id="4" name="Text 2"/>
          <p:cNvSpPr/>
          <p:nvPr/>
        </p:nvSpPr>
        <p:spPr>
          <a:xfrm>
            <a:off x="793790" y="2261473"/>
            <a:ext cx="178594" cy="223242"/>
          </a:xfrm>
          <a:prstGeom prst="rect">
            <a:avLst/>
          </a:prstGeom>
          <a:noFill/>
          <a:ln/>
        </p:spPr>
        <p:txBody>
          <a:bodyPr wrap="none" lIns="0" tIns="0" rIns="0" bIns="0" rtlCol="0" anchor="t"/>
          <a:lstStyle/>
          <a:p>
            <a:pPr marL="0" indent="0" algn="l">
              <a:lnSpc>
                <a:spcPts val="2250"/>
              </a:lnSpc>
              <a:buNone/>
            </a:pPr>
            <a:r>
              <a:rPr lang="en-US" sz="1400" dirty="0">
                <a:solidFill>
                  <a:srgbClr val="61615C"/>
                </a:solidFill>
                <a:latin typeface="Tomorrow Light" pitchFamily="34" charset="0"/>
                <a:ea typeface="Tomorrow Light" pitchFamily="34" charset="-122"/>
                <a:cs typeface="Tomorrow Light" pitchFamily="34" charset="-120"/>
              </a:rPr>
              <a:t>01</a:t>
            </a:r>
            <a:endParaRPr lang="en-US" sz="1400" dirty="0"/>
          </a:p>
        </p:txBody>
      </p:sp>
      <p:sp>
        <p:nvSpPr>
          <p:cNvPr id="5" name="Shape 3"/>
          <p:cNvSpPr/>
          <p:nvPr/>
        </p:nvSpPr>
        <p:spPr>
          <a:xfrm>
            <a:off x="793790" y="2542223"/>
            <a:ext cx="6432113" cy="22860"/>
          </a:xfrm>
          <a:prstGeom prst="rect">
            <a:avLst/>
          </a:prstGeom>
          <a:solidFill>
            <a:srgbClr val="1D1D1B"/>
          </a:solidFill>
          <a:ln/>
        </p:spPr>
        <p:txBody>
          <a:bodyPr/>
          <a:lstStyle/>
          <a:p>
            <a:endParaRPr lang="en-IN"/>
          </a:p>
        </p:txBody>
      </p:sp>
      <p:sp>
        <p:nvSpPr>
          <p:cNvPr id="6" name="Text 4"/>
          <p:cNvSpPr/>
          <p:nvPr/>
        </p:nvSpPr>
        <p:spPr>
          <a:xfrm>
            <a:off x="793790" y="2677239"/>
            <a:ext cx="3077885" cy="278963"/>
          </a:xfrm>
          <a:prstGeom prst="rect">
            <a:avLst/>
          </a:prstGeom>
          <a:noFill/>
          <a:ln/>
        </p:spPr>
        <p:txBody>
          <a:bodyPr wrap="none" lIns="0" tIns="0" rIns="0" bIns="0" rtlCol="0" anchor="t"/>
          <a:lstStyle/>
          <a:p>
            <a:pPr marL="0" indent="0" algn="l">
              <a:lnSpc>
                <a:spcPts val="2150"/>
              </a:lnSpc>
              <a:buNone/>
            </a:pPr>
            <a:r>
              <a:rPr lang="en-US" sz="1750" dirty="0">
                <a:solidFill>
                  <a:srgbClr val="61615C"/>
                </a:solidFill>
                <a:latin typeface="Tomorrow Semi Bold" pitchFamily="34" charset="0"/>
                <a:ea typeface="Tomorrow Semi Bold" pitchFamily="34" charset="-122"/>
                <a:cs typeface="Tomorrow Semi Bold" pitchFamily="34" charset="-120"/>
              </a:rPr>
              <a:t>Data Inspection &amp; Cleaning</a:t>
            </a:r>
            <a:endParaRPr lang="en-US" sz="1750" dirty="0"/>
          </a:p>
        </p:txBody>
      </p:sp>
      <p:sp>
        <p:nvSpPr>
          <p:cNvPr id="7" name="Text 5"/>
          <p:cNvSpPr/>
          <p:nvPr/>
        </p:nvSpPr>
        <p:spPr>
          <a:xfrm>
            <a:off x="793790" y="3063359"/>
            <a:ext cx="6432113" cy="1143000"/>
          </a:xfrm>
          <a:prstGeom prst="rect">
            <a:avLst/>
          </a:prstGeom>
          <a:noFill/>
          <a:ln/>
        </p:spPr>
        <p:txBody>
          <a:bodyPr wrap="square" lIns="0" tIns="0" rIns="0" bIns="0" rtlCol="0" anchor="t"/>
          <a:lstStyle/>
          <a:p>
            <a:pPr marL="0" indent="0" algn="l">
              <a:lnSpc>
                <a:spcPts val="2250"/>
              </a:lnSpc>
              <a:buNone/>
            </a:pPr>
            <a:r>
              <a:rPr lang="en-US" sz="1400" dirty="0">
                <a:solidFill>
                  <a:srgbClr val="61615C"/>
                </a:solidFill>
                <a:latin typeface="Tomorrow" pitchFamily="34" charset="0"/>
                <a:ea typeface="Tomorrow" pitchFamily="34" charset="-122"/>
                <a:cs typeface="Tomorrow" pitchFamily="34" charset="-120"/>
              </a:rPr>
              <a:t>Comprehensive examination of dataset structure, identifying missing values, duplicate records, and anomalies. We analyzed distribution patterns, detected outliers using statistical methods, and assessed data quality across all features to ensure integrity.</a:t>
            </a:r>
            <a:endParaRPr lang="en-US" sz="1400" dirty="0"/>
          </a:p>
        </p:txBody>
      </p:sp>
      <p:sp>
        <p:nvSpPr>
          <p:cNvPr id="8" name="Text 6"/>
          <p:cNvSpPr/>
          <p:nvPr/>
        </p:nvSpPr>
        <p:spPr>
          <a:xfrm>
            <a:off x="7404497" y="2261473"/>
            <a:ext cx="178594" cy="223242"/>
          </a:xfrm>
          <a:prstGeom prst="rect">
            <a:avLst/>
          </a:prstGeom>
          <a:noFill/>
          <a:ln/>
        </p:spPr>
        <p:txBody>
          <a:bodyPr wrap="none" lIns="0" tIns="0" rIns="0" bIns="0" rtlCol="0" anchor="t"/>
          <a:lstStyle/>
          <a:p>
            <a:pPr marL="0" indent="0" algn="l">
              <a:lnSpc>
                <a:spcPts val="2250"/>
              </a:lnSpc>
              <a:buNone/>
            </a:pPr>
            <a:r>
              <a:rPr lang="en-US" sz="1400" dirty="0">
                <a:solidFill>
                  <a:srgbClr val="61615C"/>
                </a:solidFill>
                <a:latin typeface="Tomorrow Light" pitchFamily="34" charset="0"/>
                <a:ea typeface="Tomorrow Light" pitchFamily="34" charset="-122"/>
                <a:cs typeface="Tomorrow Light" pitchFamily="34" charset="-120"/>
              </a:rPr>
              <a:t>02</a:t>
            </a:r>
            <a:endParaRPr lang="en-US" sz="1400" dirty="0"/>
          </a:p>
        </p:txBody>
      </p:sp>
      <p:sp>
        <p:nvSpPr>
          <p:cNvPr id="9" name="Shape 7"/>
          <p:cNvSpPr/>
          <p:nvPr/>
        </p:nvSpPr>
        <p:spPr>
          <a:xfrm>
            <a:off x="7404497" y="2542223"/>
            <a:ext cx="6432113" cy="22860"/>
          </a:xfrm>
          <a:prstGeom prst="rect">
            <a:avLst/>
          </a:prstGeom>
          <a:solidFill>
            <a:srgbClr val="1D1D1B"/>
          </a:solidFill>
          <a:ln/>
        </p:spPr>
        <p:txBody>
          <a:bodyPr/>
          <a:lstStyle/>
          <a:p>
            <a:endParaRPr lang="en-IN"/>
          </a:p>
        </p:txBody>
      </p:sp>
      <p:sp>
        <p:nvSpPr>
          <p:cNvPr id="10" name="Text 8"/>
          <p:cNvSpPr/>
          <p:nvPr/>
        </p:nvSpPr>
        <p:spPr>
          <a:xfrm>
            <a:off x="7404497" y="2677239"/>
            <a:ext cx="3470553" cy="278963"/>
          </a:xfrm>
          <a:prstGeom prst="rect">
            <a:avLst/>
          </a:prstGeom>
          <a:noFill/>
          <a:ln/>
        </p:spPr>
        <p:txBody>
          <a:bodyPr wrap="none" lIns="0" tIns="0" rIns="0" bIns="0" rtlCol="0" anchor="t"/>
          <a:lstStyle/>
          <a:p>
            <a:pPr marL="0" indent="0" algn="l">
              <a:lnSpc>
                <a:spcPts val="2150"/>
              </a:lnSpc>
              <a:buNone/>
            </a:pPr>
            <a:r>
              <a:rPr lang="en-US" sz="1750" dirty="0">
                <a:solidFill>
                  <a:srgbClr val="61615C"/>
                </a:solidFill>
                <a:latin typeface="Tomorrow Semi Bold" pitchFamily="34" charset="0"/>
                <a:ea typeface="Tomorrow Semi Bold" pitchFamily="34" charset="-122"/>
                <a:cs typeface="Tomorrow Semi Bold" pitchFamily="34" charset="-120"/>
              </a:rPr>
              <a:t>Handling Categorical Variables</a:t>
            </a:r>
            <a:endParaRPr lang="en-US" sz="1750" dirty="0"/>
          </a:p>
        </p:txBody>
      </p:sp>
      <p:sp>
        <p:nvSpPr>
          <p:cNvPr id="11" name="Text 9"/>
          <p:cNvSpPr/>
          <p:nvPr/>
        </p:nvSpPr>
        <p:spPr>
          <a:xfrm>
            <a:off x="7404497" y="3063359"/>
            <a:ext cx="6432113" cy="1143000"/>
          </a:xfrm>
          <a:prstGeom prst="rect">
            <a:avLst/>
          </a:prstGeom>
          <a:noFill/>
          <a:ln/>
        </p:spPr>
        <p:txBody>
          <a:bodyPr wrap="square" lIns="0" tIns="0" rIns="0" bIns="0" rtlCol="0" anchor="t"/>
          <a:lstStyle/>
          <a:p>
            <a:pPr marL="0" indent="0" algn="l">
              <a:lnSpc>
                <a:spcPts val="2250"/>
              </a:lnSpc>
              <a:buNone/>
            </a:pPr>
            <a:r>
              <a:rPr lang="en-US" sz="1400" dirty="0">
                <a:solidFill>
                  <a:srgbClr val="61615C"/>
                </a:solidFill>
                <a:latin typeface="Tomorrow" pitchFamily="34" charset="0"/>
                <a:ea typeface="Tomorrow" pitchFamily="34" charset="-122"/>
                <a:cs typeface="Tomorrow" pitchFamily="34" charset="-120"/>
              </a:rPr>
              <a:t>Transformation of categorical features through encoding techniques. Applied one-hot encoding for nominal variables (e.g., job type, marital status) and label encoding for ordinal features (e.g., education levels), ensuring compatibility with machine learning algorithms.</a:t>
            </a:r>
            <a:endParaRPr lang="en-US" sz="1400" dirty="0"/>
          </a:p>
        </p:txBody>
      </p:sp>
      <p:sp>
        <p:nvSpPr>
          <p:cNvPr id="12" name="Text 10"/>
          <p:cNvSpPr/>
          <p:nvPr/>
        </p:nvSpPr>
        <p:spPr>
          <a:xfrm>
            <a:off x="793790" y="4518898"/>
            <a:ext cx="178594" cy="223242"/>
          </a:xfrm>
          <a:prstGeom prst="rect">
            <a:avLst/>
          </a:prstGeom>
          <a:noFill/>
          <a:ln/>
        </p:spPr>
        <p:txBody>
          <a:bodyPr wrap="none" lIns="0" tIns="0" rIns="0" bIns="0" rtlCol="0" anchor="t"/>
          <a:lstStyle/>
          <a:p>
            <a:pPr marL="0" indent="0" algn="l">
              <a:lnSpc>
                <a:spcPts val="2250"/>
              </a:lnSpc>
              <a:buNone/>
            </a:pPr>
            <a:r>
              <a:rPr lang="en-US" sz="1400" dirty="0">
                <a:solidFill>
                  <a:srgbClr val="61615C"/>
                </a:solidFill>
                <a:latin typeface="Tomorrow Light" pitchFamily="34" charset="0"/>
                <a:ea typeface="Tomorrow Light" pitchFamily="34" charset="-122"/>
                <a:cs typeface="Tomorrow Light" pitchFamily="34" charset="-120"/>
              </a:rPr>
              <a:t>03</a:t>
            </a:r>
            <a:endParaRPr lang="en-US" sz="1400" dirty="0"/>
          </a:p>
        </p:txBody>
      </p:sp>
      <p:sp>
        <p:nvSpPr>
          <p:cNvPr id="13" name="Shape 11"/>
          <p:cNvSpPr/>
          <p:nvPr/>
        </p:nvSpPr>
        <p:spPr>
          <a:xfrm>
            <a:off x="793790" y="4799648"/>
            <a:ext cx="6432113" cy="22860"/>
          </a:xfrm>
          <a:prstGeom prst="rect">
            <a:avLst/>
          </a:prstGeom>
          <a:solidFill>
            <a:srgbClr val="1D1D1B"/>
          </a:solidFill>
          <a:ln/>
        </p:spPr>
        <p:txBody>
          <a:bodyPr/>
          <a:lstStyle/>
          <a:p>
            <a:endParaRPr lang="en-IN"/>
          </a:p>
        </p:txBody>
      </p:sp>
      <p:sp>
        <p:nvSpPr>
          <p:cNvPr id="14" name="Text 12"/>
          <p:cNvSpPr/>
          <p:nvPr/>
        </p:nvSpPr>
        <p:spPr>
          <a:xfrm>
            <a:off x="793790" y="4934664"/>
            <a:ext cx="2232779" cy="278963"/>
          </a:xfrm>
          <a:prstGeom prst="rect">
            <a:avLst/>
          </a:prstGeom>
          <a:noFill/>
          <a:ln/>
        </p:spPr>
        <p:txBody>
          <a:bodyPr wrap="none" lIns="0" tIns="0" rIns="0" bIns="0" rtlCol="0" anchor="t"/>
          <a:lstStyle/>
          <a:p>
            <a:pPr marL="0" indent="0" algn="l">
              <a:lnSpc>
                <a:spcPts val="2150"/>
              </a:lnSpc>
              <a:buNone/>
            </a:pPr>
            <a:r>
              <a:rPr lang="en-US" sz="1750" dirty="0">
                <a:solidFill>
                  <a:srgbClr val="61615C"/>
                </a:solidFill>
                <a:latin typeface="Tomorrow Semi Bold" pitchFamily="34" charset="0"/>
                <a:ea typeface="Tomorrow Semi Bold" pitchFamily="34" charset="-122"/>
                <a:cs typeface="Tomorrow Semi Bold" pitchFamily="34" charset="-120"/>
              </a:rPr>
              <a:t>Feature Scaling</a:t>
            </a:r>
            <a:endParaRPr lang="en-US" sz="1750" dirty="0"/>
          </a:p>
        </p:txBody>
      </p:sp>
      <p:sp>
        <p:nvSpPr>
          <p:cNvPr id="15" name="Text 13"/>
          <p:cNvSpPr/>
          <p:nvPr/>
        </p:nvSpPr>
        <p:spPr>
          <a:xfrm>
            <a:off x="793790" y="5320784"/>
            <a:ext cx="6432113" cy="1143000"/>
          </a:xfrm>
          <a:prstGeom prst="rect">
            <a:avLst/>
          </a:prstGeom>
          <a:noFill/>
          <a:ln/>
        </p:spPr>
        <p:txBody>
          <a:bodyPr wrap="square" lIns="0" tIns="0" rIns="0" bIns="0" rtlCol="0" anchor="t"/>
          <a:lstStyle/>
          <a:p>
            <a:pPr marL="0" indent="0" algn="l">
              <a:lnSpc>
                <a:spcPts val="2250"/>
              </a:lnSpc>
              <a:buNone/>
            </a:pPr>
            <a:r>
              <a:rPr lang="en-US" sz="1400" dirty="0">
                <a:solidFill>
                  <a:srgbClr val="61615C"/>
                </a:solidFill>
                <a:latin typeface="Tomorrow" pitchFamily="34" charset="0"/>
                <a:ea typeface="Tomorrow" pitchFamily="34" charset="-122"/>
                <a:cs typeface="Tomorrow" pitchFamily="34" charset="-120"/>
              </a:rPr>
              <a:t>Feature scaling was performed using </a:t>
            </a:r>
            <a:r>
              <a:rPr lang="en-US" sz="1400" b="1" dirty="0">
                <a:solidFill>
                  <a:srgbClr val="61615C"/>
                </a:solidFill>
                <a:latin typeface="Tomorrow" pitchFamily="34" charset="0"/>
                <a:ea typeface="Tomorrow" pitchFamily="34" charset="-122"/>
                <a:cs typeface="Tomorrow" pitchFamily="34" charset="-120"/>
              </a:rPr>
              <a:t>standardization (z-score normalization)</a:t>
            </a:r>
            <a:r>
              <a:rPr lang="en-US" sz="1400" dirty="0">
                <a:solidFill>
                  <a:srgbClr val="61615C"/>
                </a:solidFill>
                <a:latin typeface="Tomorrow" pitchFamily="34" charset="0"/>
                <a:ea typeface="Tomorrow" pitchFamily="34" charset="-122"/>
                <a:cs typeface="Tomorrow" pitchFamily="34" charset="-120"/>
              </a:rPr>
              <a:t>, which rescales numerical features to have zero mean and unit variance. This was essential for distance-based models such as KNN and SVM.</a:t>
            </a:r>
            <a:endParaRPr lang="en-US" sz="1400" dirty="0"/>
          </a:p>
        </p:txBody>
      </p:sp>
      <p:sp>
        <p:nvSpPr>
          <p:cNvPr id="16" name="Text 14"/>
          <p:cNvSpPr/>
          <p:nvPr/>
        </p:nvSpPr>
        <p:spPr>
          <a:xfrm>
            <a:off x="7404497" y="4518898"/>
            <a:ext cx="178594" cy="223242"/>
          </a:xfrm>
          <a:prstGeom prst="rect">
            <a:avLst/>
          </a:prstGeom>
          <a:noFill/>
          <a:ln/>
        </p:spPr>
        <p:txBody>
          <a:bodyPr wrap="none" lIns="0" tIns="0" rIns="0" bIns="0" rtlCol="0" anchor="t"/>
          <a:lstStyle/>
          <a:p>
            <a:pPr marL="0" indent="0" algn="l">
              <a:lnSpc>
                <a:spcPts val="2250"/>
              </a:lnSpc>
              <a:buNone/>
            </a:pPr>
            <a:r>
              <a:rPr lang="en-US" sz="1400" dirty="0">
                <a:solidFill>
                  <a:srgbClr val="61615C"/>
                </a:solidFill>
                <a:latin typeface="Tomorrow Light" pitchFamily="34" charset="0"/>
                <a:ea typeface="Tomorrow Light" pitchFamily="34" charset="-122"/>
                <a:cs typeface="Tomorrow Light" pitchFamily="34" charset="-120"/>
              </a:rPr>
              <a:t>04</a:t>
            </a:r>
            <a:endParaRPr lang="en-US" sz="1400" dirty="0"/>
          </a:p>
        </p:txBody>
      </p:sp>
      <p:sp>
        <p:nvSpPr>
          <p:cNvPr id="17" name="Shape 15"/>
          <p:cNvSpPr/>
          <p:nvPr/>
        </p:nvSpPr>
        <p:spPr>
          <a:xfrm>
            <a:off x="7404497" y="4799648"/>
            <a:ext cx="6432113" cy="22860"/>
          </a:xfrm>
          <a:prstGeom prst="rect">
            <a:avLst/>
          </a:prstGeom>
          <a:solidFill>
            <a:srgbClr val="1D1D1B"/>
          </a:solidFill>
          <a:ln/>
        </p:spPr>
        <p:txBody>
          <a:bodyPr/>
          <a:lstStyle/>
          <a:p>
            <a:endParaRPr lang="en-IN"/>
          </a:p>
        </p:txBody>
      </p:sp>
      <p:sp>
        <p:nvSpPr>
          <p:cNvPr id="18" name="Text 16"/>
          <p:cNvSpPr/>
          <p:nvPr/>
        </p:nvSpPr>
        <p:spPr>
          <a:xfrm>
            <a:off x="7404497" y="4934664"/>
            <a:ext cx="2232779" cy="278963"/>
          </a:xfrm>
          <a:prstGeom prst="rect">
            <a:avLst/>
          </a:prstGeom>
          <a:noFill/>
          <a:ln/>
        </p:spPr>
        <p:txBody>
          <a:bodyPr wrap="none" lIns="0" tIns="0" rIns="0" bIns="0" rtlCol="0" anchor="t"/>
          <a:lstStyle/>
          <a:p>
            <a:pPr marL="0" indent="0" algn="l">
              <a:lnSpc>
                <a:spcPts val="2150"/>
              </a:lnSpc>
              <a:buNone/>
            </a:pPr>
            <a:r>
              <a:rPr lang="en-US" sz="1750" dirty="0">
                <a:solidFill>
                  <a:srgbClr val="61615C"/>
                </a:solidFill>
                <a:latin typeface="Tomorrow Semi Bold" pitchFamily="34" charset="0"/>
                <a:ea typeface="Tomorrow Semi Bold" pitchFamily="34" charset="-122"/>
                <a:cs typeface="Tomorrow Semi Bold" pitchFamily="34" charset="-120"/>
              </a:rPr>
              <a:t>Train-Test Split</a:t>
            </a:r>
            <a:endParaRPr lang="en-US" sz="1750" dirty="0"/>
          </a:p>
        </p:txBody>
      </p:sp>
      <p:sp>
        <p:nvSpPr>
          <p:cNvPr id="19" name="Text 17"/>
          <p:cNvSpPr/>
          <p:nvPr/>
        </p:nvSpPr>
        <p:spPr>
          <a:xfrm>
            <a:off x="7404497" y="5320784"/>
            <a:ext cx="6432113" cy="1143000"/>
          </a:xfrm>
          <a:prstGeom prst="rect">
            <a:avLst/>
          </a:prstGeom>
          <a:noFill/>
          <a:ln/>
        </p:spPr>
        <p:txBody>
          <a:bodyPr wrap="square" lIns="0" tIns="0" rIns="0" bIns="0" rtlCol="0" anchor="t"/>
          <a:lstStyle/>
          <a:p>
            <a:pPr marL="0" indent="0" algn="l">
              <a:lnSpc>
                <a:spcPts val="2250"/>
              </a:lnSpc>
              <a:buNone/>
            </a:pPr>
            <a:r>
              <a:rPr lang="en-US" sz="1400" dirty="0">
                <a:solidFill>
                  <a:srgbClr val="61615C"/>
                </a:solidFill>
                <a:latin typeface="Tomorrow" pitchFamily="34" charset="0"/>
                <a:ea typeface="Tomorrow" pitchFamily="34" charset="-122"/>
                <a:cs typeface="Tomorrow" pitchFamily="34" charset="-120"/>
              </a:rPr>
              <a:t>Strategic partitioning of data into training and testing sets using an 75-25 split ratio. Employed stratified sampling to maintain target class distribution across both sets, ensuring representative evaluation and preventing bias in performance metrics.</a:t>
            </a:r>
            <a:endParaRPr lang="en-US" sz="1400" dirty="0"/>
          </a:p>
        </p:txBody>
      </p:sp>
      <p:sp>
        <p:nvSpPr>
          <p:cNvPr id="20" name="Text 18"/>
          <p:cNvSpPr/>
          <p:nvPr/>
        </p:nvSpPr>
        <p:spPr>
          <a:xfrm>
            <a:off x="793790" y="6798588"/>
            <a:ext cx="13042821" cy="857250"/>
          </a:xfrm>
          <a:prstGeom prst="rect">
            <a:avLst/>
          </a:prstGeom>
          <a:noFill/>
          <a:ln/>
        </p:spPr>
        <p:txBody>
          <a:bodyPr wrap="square" lIns="0" tIns="0" rIns="0" bIns="0" rtlCol="0" anchor="t"/>
          <a:lstStyle/>
          <a:p>
            <a:pPr marL="0" indent="0" algn="l">
              <a:lnSpc>
                <a:spcPts val="2250"/>
              </a:lnSpc>
              <a:buNone/>
            </a:pPr>
            <a:r>
              <a:rPr lang="en-US" sz="1400" dirty="0">
                <a:solidFill>
                  <a:srgbClr val="61615C"/>
                </a:solidFill>
                <a:latin typeface="Tomorrow" pitchFamily="34" charset="0"/>
                <a:ea typeface="Tomorrow" pitchFamily="34" charset="-122"/>
                <a:cs typeface="Tomorrow" pitchFamily="34" charset="-120"/>
              </a:rPr>
              <a:t>This systematic preprocessing approach addresses common data quality issues while preparing features for optimal model performance. Each step was carefully validated to prevent data leakage and maintain the integrity of our experimental design, establishing a solid foundation for subsequent modeling phases.</a:t>
            </a:r>
            <a:endParaRPr lang="en-US" sz="1400" dirty="0"/>
          </a:p>
        </p:txBody>
      </p:sp>
      <p:sp>
        <p:nvSpPr>
          <p:cNvPr id="21" name="Rectangle 20">
            <a:extLst>
              <a:ext uri="{FF2B5EF4-FFF2-40B4-BE49-F238E27FC236}">
                <a16:creationId xmlns:a16="http://schemas.microsoft.com/office/drawing/2014/main" id="{46013E41-1535-7FA7-8CD7-1192FD4DCB09}"/>
              </a:ext>
            </a:extLst>
          </p:cNvPr>
          <p:cNvSpPr/>
          <p:nvPr/>
        </p:nvSpPr>
        <p:spPr>
          <a:xfrm>
            <a:off x="12855388" y="7753483"/>
            <a:ext cx="1775012" cy="441064"/>
          </a:xfrm>
          <a:prstGeom prst="rect">
            <a:avLst/>
          </a:prstGeom>
          <a:solidFill>
            <a:srgbClr val="FCFCF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793790" y="682228"/>
            <a:ext cx="982028" cy="242530"/>
          </a:xfrm>
          <a:prstGeom prst="roundRect">
            <a:avLst>
              <a:gd name="adj" fmla="val 6383"/>
            </a:avLst>
          </a:prstGeom>
          <a:solidFill>
            <a:srgbClr val="E6E6E5"/>
          </a:solidFill>
          <a:ln/>
        </p:spPr>
        <p:txBody>
          <a:bodyPr/>
          <a:lstStyle/>
          <a:p>
            <a:endParaRPr lang="en-IN"/>
          </a:p>
        </p:txBody>
      </p:sp>
      <p:pic>
        <p:nvPicPr>
          <p:cNvPr id="3"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71180" y="751880"/>
            <a:ext cx="103108" cy="103108"/>
          </a:xfrm>
          <a:prstGeom prst="rect">
            <a:avLst/>
          </a:prstGeom>
        </p:spPr>
      </p:pic>
      <p:sp>
        <p:nvSpPr>
          <p:cNvPr id="4" name="Text 1"/>
          <p:cNvSpPr/>
          <p:nvPr/>
        </p:nvSpPr>
        <p:spPr>
          <a:xfrm>
            <a:off x="1025843" y="720923"/>
            <a:ext cx="672584" cy="165140"/>
          </a:xfrm>
          <a:prstGeom prst="rect">
            <a:avLst/>
          </a:prstGeom>
          <a:noFill/>
          <a:ln/>
        </p:spPr>
        <p:txBody>
          <a:bodyPr wrap="none" lIns="0" tIns="0" rIns="0" bIns="0" rtlCol="0" anchor="t"/>
          <a:lstStyle/>
          <a:p>
            <a:pPr marL="0" indent="0" algn="l">
              <a:lnSpc>
                <a:spcPts val="1300"/>
              </a:lnSpc>
              <a:buNone/>
            </a:pPr>
            <a:r>
              <a:rPr lang="en-US" sz="800" dirty="0">
                <a:solidFill>
                  <a:srgbClr val="61615C"/>
                </a:solidFill>
                <a:latin typeface="Tomorrow" pitchFamily="34" charset="0"/>
                <a:ea typeface="Tomorrow" pitchFamily="34" charset="-122"/>
                <a:cs typeface="Tomorrow" pitchFamily="34" charset="-120"/>
              </a:rPr>
              <a:t>ALGORITHMS</a:t>
            </a:r>
            <a:endParaRPr lang="en-US" sz="800" dirty="0"/>
          </a:p>
        </p:txBody>
      </p:sp>
      <p:sp>
        <p:nvSpPr>
          <p:cNvPr id="5" name="Text 2"/>
          <p:cNvSpPr/>
          <p:nvPr/>
        </p:nvSpPr>
        <p:spPr>
          <a:xfrm>
            <a:off x="793790" y="976313"/>
            <a:ext cx="3225165" cy="403146"/>
          </a:xfrm>
          <a:prstGeom prst="rect">
            <a:avLst/>
          </a:prstGeom>
          <a:noFill/>
          <a:ln/>
        </p:spPr>
        <p:txBody>
          <a:bodyPr wrap="none" lIns="0" tIns="0" rIns="0" bIns="0" rtlCol="0" anchor="t"/>
          <a:lstStyle/>
          <a:p>
            <a:pPr marL="0" indent="0" algn="l">
              <a:lnSpc>
                <a:spcPts val="3150"/>
              </a:lnSpc>
              <a:buNone/>
            </a:pPr>
            <a:r>
              <a:rPr lang="en-US" sz="2500" dirty="0">
                <a:solidFill>
                  <a:srgbClr val="1D1D1B"/>
                </a:solidFill>
                <a:latin typeface="Tomorrow Semi Bold" pitchFamily="34" charset="0"/>
                <a:ea typeface="Tomorrow Semi Bold" pitchFamily="34" charset="-122"/>
                <a:cs typeface="Tomorrow Semi Bold" pitchFamily="34" charset="-120"/>
              </a:rPr>
              <a:t>Models Used</a:t>
            </a:r>
            <a:endParaRPr lang="en-US" sz="2500" dirty="0"/>
          </a:p>
        </p:txBody>
      </p:sp>
      <p:sp>
        <p:nvSpPr>
          <p:cNvPr id="6" name="Text 3"/>
          <p:cNvSpPr/>
          <p:nvPr/>
        </p:nvSpPr>
        <p:spPr>
          <a:xfrm>
            <a:off x="793790" y="1572935"/>
            <a:ext cx="13042821" cy="412909"/>
          </a:xfrm>
          <a:prstGeom prst="rect">
            <a:avLst/>
          </a:prstGeom>
          <a:noFill/>
          <a:ln/>
        </p:spPr>
        <p:txBody>
          <a:bodyPr wrap="square" lIns="0" tIns="0" rIns="0" bIns="0" rtlCol="0" anchor="t"/>
          <a:lstStyle/>
          <a:p>
            <a:pPr marL="0" indent="0" algn="l">
              <a:lnSpc>
                <a:spcPts val="1600"/>
              </a:lnSpc>
              <a:buNone/>
            </a:pPr>
            <a:r>
              <a:rPr lang="en-US" sz="1000" dirty="0">
                <a:solidFill>
                  <a:srgbClr val="61615C"/>
                </a:solidFill>
                <a:latin typeface="Tomorrow" pitchFamily="34" charset="0"/>
                <a:ea typeface="Tomorrow" pitchFamily="34" charset="-122"/>
                <a:cs typeface="Tomorrow" pitchFamily="34" charset="-120"/>
              </a:rPr>
              <a:t>We implemented a diverse ensemble of machine learning algorithms, each offering unique strengths and perspectives on the classification problem. This multi-model approach enables comprehensive performance comparison and robust validation of predictive capabilities.</a:t>
            </a:r>
            <a:endParaRPr lang="en-US" sz="1000" dirty="0"/>
          </a:p>
        </p:txBody>
      </p:sp>
      <p:sp>
        <p:nvSpPr>
          <p:cNvPr id="7" name="Shape 4"/>
          <p:cNvSpPr/>
          <p:nvPr/>
        </p:nvSpPr>
        <p:spPr>
          <a:xfrm>
            <a:off x="793790" y="2130862"/>
            <a:ext cx="13042821" cy="980123"/>
          </a:xfrm>
          <a:prstGeom prst="roundRect">
            <a:avLst>
              <a:gd name="adj" fmla="val 1974"/>
            </a:avLst>
          </a:prstGeom>
          <a:solidFill>
            <a:srgbClr val="FCFCFC"/>
          </a:solidFill>
          <a:ln w="15240">
            <a:solidFill>
              <a:srgbClr val="D6D0D0"/>
            </a:solidFill>
            <a:prstDash val="solid"/>
          </a:ln>
        </p:spPr>
        <p:txBody>
          <a:bodyPr/>
          <a:lstStyle/>
          <a:p>
            <a:endParaRPr lang="en-IN"/>
          </a:p>
        </p:txBody>
      </p:sp>
      <p:sp>
        <p:nvSpPr>
          <p:cNvPr id="8" name="Shape 5"/>
          <p:cNvSpPr/>
          <p:nvPr/>
        </p:nvSpPr>
        <p:spPr>
          <a:xfrm>
            <a:off x="809030" y="2146102"/>
            <a:ext cx="516017" cy="949642"/>
          </a:xfrm>
          <a:prstGeom prst="roundRect">
            <a:avLst>
              <a:gd name="adj" fmla="val 206"/>
            </a:avLst>
          </a:prstGeom>
          <a:solidFill>
            <a:srgbClr val="F0EAEA"/>
          </a:solidFill>
          <a:ln/>
        </p:spPr>
        <p:txBody>
          <a:bodyPr/>
          <a:lstStyle/>
          <a:p>
            <a:endParaRPr lang="en-IN"/>
          </a:p>
        </p:txBody>
      </p:sp>
      <p:sp>
        <p:nvSpPr>
          <p:cNvPr id="9" name="Text 6"/>
          <p:cNvSpPr/>
          <p:nvPr/>
        </p:nvSpPr>
        <p:spPr>
          <a:xfrm>
            <a:off x="970240" y="2499955"/>
            <a:ext cx="193477" cy="241816"/>
          </a:xfrm>
          <a:prstGeom prst="rect">
            <a:avLst/>
          </a:prstGeom>
          <a:noFill/>
          <a:ln/>
        </p:spPr>
        <p:txBody>
          <a:bodyPr wrap="none" lIns="0" tIns="0" rIns="0" bIns="0" rtlCol="0" anchor="t"/>
          <a:lstStyle/>
          <a:p>
            <a:pPr marL="0" indent="0" algn="l">
              <a:lnSpc>
                <a:spcPts val="1500"/>
              </a:lnSpc>
              <a:buNone/>
            </a:pPr>
            <a:r>
              <a:rPr lang="en-US" sz="1500" dirty="0">
                <a:solidFill>
                  <a:srgbClr val="61615C"/>
                </a:solidFill>
                <a:latin typeface="Tomorrow Semi Bold" pitchFamily="34" charset="0"/>
                <a:ea typeface="Tomorrow Semi Bold" pitchFamily="34" charset="-122"/>
                <a:cs typeface="Tomorrow Semi Bold" pitchFamily="34" charset="-120"/>
              </a:rPr>
              <a:t>1</a:t>
            </a:r>
            <a:endParaRPr lang="en-US" sz="1500" dirty="0"/>
          </a:p>
        </p:txBody>
      </p:sp>
      <p:sp>
        <p:nvSpPr>
          <p:cNvPr id="10" name="Text 7"/>
          <p:cNvSpPr/>
          <p:nvPr/>
        </p:nvSpPr>
        <p:spPr>
          <a:xfrm>
            <a:off x="1453991" y="2275046"/>
            <a:ext cx="1612583" cy="201454"/>
          </a:xfrm>
          <a:prstGeom prst="rect">
            <a:avLst/>
          </a:prstGeom>
          <a:noFill/>
          <a:ln/>
        </p:spPr>
        <p:txBody>
          <a:bodyPr wrap="none" lIns="0" tIns="0" rIns="0" bIns="0" rtlCol="0" anchor="t"/>
          <a:lstStyle/>
          <a:p>
            <a:pPr marL="0" indent="0" algn="l">
              <a:lnSpc>
                <a:spcPts val="1550"/>
              </a:lnSpc>
              <a:buNone/>
            </a:pPr>
            <a:r>
              <a:rPr lang="en-US" sz="1250" dirty="0">
                <a:solidFill>
                  <a:srgbClr val="61615C"/>
                </a:solidFill>
                <a:latin typeface="Tomorrow Semi Bold" pitchFamily="34" charset="0"/>
                <a:ea typeface="Tomorrow Semi Bold" pitchFamily="34" charset="-122"/>
                <a:cs typeface="Tomorrow Semi Bold" pitchFamily="34" charset="-120"/>
              </a:rPr>
              <a:t>Logistic Regression</a:t>
            </a:r>
            <a:endParaRPr lang="en-US" sz="1250" dirty="0"/>
          </a:p>
        </p:txBody>
      </p:sp>
      <p:sp>
        <p:nvSpPr>
          <p:cNvPr id="11" name="Text 8"/>
          <p:cNvSpPr/>
          <p:nvPr/>
        </p:nvSpPr>
        <p:spPr>
          <a:xfrm>
            <a:off x="1453991" y="2553891"/>
            <a:ext cx="12238434" cy="412909"/>
          </a:xfrm>
          <a:prstGeom prst="rect">
            <a:avLst/>
          </a:prstGeom>
          <a:noFill/>
          <a:ln/>
        </p:spPr>
        <p:txBody>
          <a:bodyPr wrap="square" lIns="0" tIns="0" rIns="0" bIns="0" rtlCol="0" anchor="t"/>
          <a:lstStyle/>
          <a:p>
            <a:pPr marL="0" indent="0" algn="l">
              <a:lnSpc>
                <a:spcPts val="1600"/>
              </a:lnSpc>
              <a:buNone/>
            </a:pPr>
            <a:r>
              <a:rPr lang="en-US" sz="1000" dirty="0">
                <a:solidFill>
                  <a:srgbClr val="61615C"/>
                </a:solidFill>
                <a:latin typeface="Tomorrow" pitchFamily="34" charset="0"/>
                <a:ea typeface="Tomorrow" pitchFamily="34" charset="-122"/>
                <a:cs typeface="Tomorrow" pitchFamily="34" charset="-120"/>
              </a:rPr>
              <a:t>A fundamental linear classifier providing interpretable probability estimates for binary outcomes. Serves as our baseline model, offering computational efficiency and clear feature importance through coefficient analysis. Well-suited for understanding linear relationships between predictors and subscription likelihood.</a:t>
            </a:r>
            <a:endParaRPr lang="en-US" sz="1000" dirty="0"/>
          </a:p>
        </p:txBody>
      </p:sp>
      <p:sp>
        <p:nvSpPr>
          <p:cNvPr id="12" name="Shape 9"/>
          <p:cNvSpPr/>
          <p:nvPr/>
        </p:nvSpPr>
        <p:spPr>
          <a:xfrm>
            <a:off x="793790" y="3239929"/>
            <a:ext cx="13042821" cy="980123"/>
          </a:xfrm>
          <a:prstGeom prst="roundRect">
            <a:avLst>
              <a:gd name="adj" fmla="val 1974"/>
            </a:avLst>
          </a:prstGeom>
          <a:solidFill>
            <a:srgbClr val="FCFCFC"/>
          </a:solidFill>
          <a:ln w="15240">
            <a:solidFill>
              <a:srgbClr val="D6D0D0"/>
            </a:solidFill>
            <a:prstDash val="solid"/>
          </a:ln>
        </p:spPr>
        <p:txBody>
          <a:bodyPr/>
          <a:lstStyle/>
          <a:p>
            <a:endParaRPr lang="en-IN"/>
          </a:p>
        </p:txBody>
      </p:sp>
      <p:sp>
        <p:nvSpPr>
          <p:cNvPr id="13" name="Shape 10"/>
          <p:cNvSpPr/>
          <p:nvPr/>
        </p:nvSpPr>
        <p:spPr>
          <a:xfrm>
            <a:off x="809030" y="3255169"/>
            <a:ext cx="516017" cy="949642"/>
          </a:xfrm>
          <a:prstGeom prst="roundRect">
            <a:avLst>
              <a:gd name="adj" fmla="val 206"/>
            </a:avLst>
          </a:prstGeom>
          <a:solidFill>
            <a:srgbClr val="F0EAEA"/>
          </a:solidFill>
          <a:ln/>
        </p:spPr>
        <p:txBody>
          <a:bodyPr/>
          <a:lstStyle/>
          <a:p>
            <a:endParaRPr lang="en-IN"/>
          </a:p>
        </p:txBody>
      </p:sp>
      <p:sp>
        <p:nvSpPr>
          <p:cNvPr id="14" name="Text 11"/>
          <p:cNvSpPr/>
          <p:nvPr/>
        </p:nvSpPr>
        <p:spPr>
          <a:xfrm>
            <a:off x="970240" y="3609023"/>
            <a:ext cx="193477" cy="241816"/>
          </a:xfrm>
          <a:prstGeom prst="rect">
            <a:avLst/>
          </a:prstGeom>
          <a:noFill/>
          <a:ln/>
        </p:spPr>
        <p:txBody>
          <a:bodyPr wrap="none" lIns="0" tIns="0" rIns="0" bIns="0" rtlCol="0" anchor="t"/>
          <a:lstStyle/>
          <a:p>
            <a:pPr marL="0" indent="0" algn="l">
              <a:lnSpc>
                <a:spcPts val="1500"/>
              </a:lnSpc>
              <a:buNone/>
            </a:pPr>
            <a:r>
              <a:rPr lang="en-US" sz="1500" dirty="0">
                <a:solidFill>
                  <a:srgbClr val="61615C"/>
                </a:solidFill>
                <a:latin typeface="Tomorrow Semi Bold" pitchFamily="34" charset="0"/>
                <a:ea typeface="Tomorrow Semi Bold" pitchFamily="34" charset="-122"/>
                <a:cs typeface="Tomorrow Semi Bold" pitchFamily="34" charset="-120"/>
              </a:rPr>
              <a:t>2</a:t>
            </a:r>
            <a:endParaRPr lang="en-US" sz="1500" dirty="0"/>
          </a:p>
        </p:txBody>
      </p:sp>
      <p:sp>
        <p:nvSpPr>
          <p:cNvPr id="15" name="Text 12"/>
          <p:cNvSpPr/>
          <p:nvPr/>
        </p:nvSpPr>
        <p:spPr>
          <a:xfrm>
            <a:off x="1453991" y="3384113"/>
            <a:ext cx="2221349" cy="201454"/>
          </a:xfrm>
          <a:prstGeom prst="rect">
            <a:avLst/>
          </a:prstGeom>
          <a:noFill/>
          <a:ln/>
        </p:spPr>
        <p:txBody>
          <a:bodyPr wrap="none" lIns="0" tIns="0" rIns="0" bIns="0" rtlCol="0" anchor="t"/>
          <a:lstStyle/>
          <a:p>
            <a:pPr marL="0" indent="0" algn="l">
              <a:lnSpc>
                <a:spcPts val="1550"/>
              </a:lnSpc>
              <a:buNone/>
            </a:pPr>
            <a:r>
              <a:rPr lang="en-US" sz="1250" dirty="0">
                <a:solidFill>
                  <a:srgbClr val="61615C"/>
                </a:solidFill>
                <a:latin typeface="Tomorrow Semi Bold" pitchFamily="34" charset="0"/>
                <a:ea typeface="Tomorrow Semi Bold" pitchFamily="34" charset="-122"/>
                <a:cs typeface="Tomorrow Semi Bold" pitchFamily="34" charset="-120"/>
              </a:rPr>
              <a:t>K-Nearest Neighbors (KNN)</a:t>
            </a:r>
            <a:endParaRPr lang="en-US" sz="1250" dirty="0"/>
          </a:p>
        </p:txBody>
      </p:sp>
      <p:sp>
        <p:nvSpPr>
          <p:cNvPr id="16" name="Text 13"/>
          <p:cNvSpPr/>
          <p:nvPr/>
        </p:nvSpPr>
        <p:spPr>
          <a:xfrm>
            <a:off x="1453991" y="3662958"/>
            <a:ext cx="12238434" cy="412909"/>
          </a:xfrm>
          <a:prstGeom prst="rect">
            <a:avLst/>
          </a:prstGeom>
          <a:noFill/>
          <a:ln/>
        </p:spPr>
        <p:txBody>
          <a:bodyPr wrap="square" lIns="0" tIns="0" rIns="0" bIns="0" rtlCol="0" anchor="t"/>
          <a:lstStyle/>
          <a:p>
            <a:pPr marL="0" indent="0" algn="l">
              <a:lnSpc>
                <a:spcPts val="1600"/>
              </a:lnSpc>
              <a:buNone/>
            </a:pPr>
            <a:r>
              <a:rPr lang="en-US" sz="1000" dirty="0">
                <a:solidFill>
                  <a:srgbClr val="61615C"/>
                </a:solidFill>
                <a:latin typeface="Tomorrow" pitchFamily="34" charset="0"/>
                <a:ea typeface="Tomorrow" pitchFamily="34" charset="-122"/>
                <a:cs typeface="Tomorrow" pitchFamily="34" charset="-120"/>
              </a:rPr>
              <a:t>Instance-based learning algorithm that classifies observations based on similarity to neighboring data points. Captures non-linear decision boundaries and local patterns in the feature space. Particularly effective when similar customer profiles exhibit consistent subscription behavior.</a:t>
            </a:r>
            <a:endParaRPr lang="en-US" sz="1000" dirty="0"/>
          </a:p>
        </p:txBody>
      </p:sp>
      <p:sp>
        <p:nvSpPr>
          <p:cNvPr id="17" name="Shape 14"/>
          <p:cNvSpPr/>
          <p:nvPr/>
        </p:nvSpPr>
        <p:spPr>
          <a:xfrm>
            <a:off x="793790" y="4348996"/>
            <a:ext cx="13042821" cy="980123"/>
          </a:xfrm>
          <a:prstGeom prst="roundRect">
            <a:avLst>
              <a:gd name="adj" fmla="val 1974"/>
            </a:avLst>
          </a:prstGeom>
          <a:solidFill>
            <a:srgbClr val="FCFCFC"/>
          </a:solidFill>
          <a:ln w="15240">
            <a:solidFill>
              <a:srgbClr val="D6D0D0"/>
            </a:solidFill>
            <a:prstDash val="solid"/>
          </a:ln>
        </p:spPr>
        <p:txBody>
          <a:bodyPr/>
          <a:lstStyle/>
          <a:p>
            <a:endParaRPr lang="en-IN"/>
          </a:p>
        </p:txBody>
      </p:sp>
      <p:sp>
        <p:nvSpPr>
          <p:cNvPr id="18" name="Shape 15"/>
          <p:cNvSpPr/>
          <p:nvPr/>
        </p:nvSpPr>
        <p:spPr>
          <a:xfrm>
            <a:off x="809030" y="4364236"/>
            <a:ext cx="516017" cy="949642"/>
          </a:xfrm>
          <a:prstGeom prst="roundRect">
            <a:avLst>
              <a:gd name="adj" fmla="val 206"/>
            </a:avLst>
          </a:prstGeom>
          <a:solidFill>
            <a:srgbClr val="F0EAEA"/>
          </a:solidFill>
          <a:ln/>
        </p:spPr>
        <p:txBody>
          <a:bodyPr/>
          <a:lstStyle/>
          <a:p>
            <a:endParaRPr lang="en-IN"/>
          </a:p>
        </p:txBody>
      </p:sp>
      <p:sp>
        <p:nvSpPr>
          <p:cNvPr id="19" name="Text 16"/>
          <p:cNvSpPr/>
          <p:nvPr/>
        </p:nvSpPr>
        <p:spPr>
          <a:xfrm>
            <a:off x="970240" y="4718090"/>
            <a:ext cx="193477" cy="241816"/>
          </a:xfrm>
          <a:prstGeom prst="rect">
            <a:avLst/>
          </a:prstGeom>
          <a:noFill/>
          <a:ln/>
        </p:spPr>
        <p:txBody>
          <a:bodyPr wrap="none" lIns="0" tIns="0" rIns="0" bIns="0" rtlCol="0" anchor="t"/>
          <a:lstStyle/>
          <a:p>
            <a:pPr marL="0" indent="0" algn="l">
              <a:lnSpc>
                <a:spcPts val="1500"/>
              </a:lnSpc>
              <a:buNone/>
            </a:pPr>
            <a:r>
              <a:rPr lang="en-US" sz="1500" dirty="0">
                <a:solidFill>
                  <a:srgbClr val="61615C"/>
                </a:solidFill>
                <a:latin typeface="Tomorrow Semi Bold" pitchFamily="34" charset="0"/>
                <a:ea typeface="Tomorrow Semi Bold" pitchFamily="34" charset="-122"/>
                <a:cs typeface="Tomorrow Semi Bold" pitchFamily="34" charset="-120"/>
              </a:rPr>
              <a:t>3</a:t>
            </a:r>
            <a:endParaRPr lang="en-US" sz="1500" dirty="0"/>
          </a:p>
        </p:txBody>
      </p:sp>
      <p:sp>
        <p:nvSpPr>
          <p:cNvPr id="20" name="Text 17"/>
          <p:cNvSpPr/>
          <p:nvPr/>
        </p:nvSpPr>
        <p:spPr>
          <a:xfrm>
            <a:off x="1453991" y="4493181"/>
            <a:ext cx="2493645" cy="201454"/>
          </a:xfrm>
          <a:prstGeom prst="rect">
            <a:avLst/>
          </a:prstGeom>
          <a:noFill/>
          <a:ln/>
        </p:spPr>
        <p:txBody>
          <a:bodyPr wrap="none" lIns="0" tIns="0" rIns="0" bIns="0" rtlCol="0" anchor="t"/>
          <a:lstStyle/>
          <a:p>
            <a:pPr marL="0" indent="0" algn="l">
              <a:lnSpc>
                <a:spcPts val="1550"/>
              </a:lnSpc>
              <a:buNone/>
            </a:pPr>
            <a:r>
              <a:rPr lang="en-US" sz="1250" dirty="0">
                <a:solidFill>
                  <a:srgbClr val="61615C"/>
                </a:solidFill>
                <a:latin typeface="Tomorrow Semi Bold" pitchFamily="34" charset="0"/>
                <a:ea typeface="Tomorrow Semi Bold" pitchFamily="34" charset="-122"/>
                <a:cs typeface="Tomorrow Semi Bold" pitchFamily="34" charset="-120"/>
              </a:rPr>
              <a:t>Support Vector Machine (SVM)</a:t>
            </a:r>
            <a:endParaRPr lang="en-US" sz="1250" dirty="0"/>
          </a:p>
        </p:txBody>
      </p:sp>
      <p:sp>
        <p:nvSpPr>
          <p:cNvPr id="21" name="Text 18"/>
          <p:cNvSpPr/>
          <p:nvPr/>
        </p:nvSpPr>
        <p:spPr>
          <a:xfrm>
            <a:off x="1453991" y="4772025"/>
            <a:ext cx="12238434" cy="412909"/>
          </a:xfrm>
          <a:prstGeom prst="rect">
            <a:avLst/>
          </a:prstGeom>
          <a:noFill/>
          <a:ln/>
        </p:spPr>
        <p:txBody>
          <a:bodyPr wrap="square" lIns="0" tIns="0" rIns="0" bIns="0" rtlCol="0" anchor="t"/>
          <a:lstStyle/>
          <a:p>
            <a:pPr marL="0" indent="0" algn="l">
              <a:lnSpc>
                <a:spcPts val="1600"/>
              </a:lnSpc>
              <a:buNone/>
            </a:pPr>
            <a:r>
              <a:rPr lang="en-US" sz="1000" dirty="0">
                <a:solidFill>
                  <a:srgbClr val="61615C"/>
                </a:solidFill>
                <a:latin typeface="Tomorrow" pitchFamily="34" charset="0"/>
                <a:ea typeface="Tomorrow" pitchFamily="34" charset="-122"/>
                <a:cs typeface="Tomorrow" pitchFamily="34" charset="-120"/>
              </a:rPr>
              <a:t>Powerful classifier that constructs optimal hyperplanes for class separation, excelling with high-dimensional data. Utilizes kernel functions to handle non-linear relationships, making it robust for complex decision boundaries while maintaining strong generalization through margin maximization.</a:t>
            </a:r>
            <a:endParaRPr lang="en-US" sz="1000" dirty="0"/>
          </a:p>
        </p:txBody>
      </p:sp>
      <p:sp>
        <p:nvSpPr>
          <p:cNvPr id="22" name="Shape 19"/>
          <p:cNvSpPr/>
          <p:nvPr/>
        </p:nvSpPr>
        <p:spPr>
          <a:xfrm>
            <a:off x="793790" y="5458063"/>
            <a:ext cx="13042821" cy="980123"/>
          </a:xfrm>
          <a:prstGeom prst="roundRect">
            <a:avLst>
              <a:gd name="adj" fmla="val 1974"/>
            </a:avLst>
          </a:prstGeom>
          <a:solidFill>
            <a:srgbClr val="FCFCFC"/>
          </a:solidFill>
          <a:ln w="15240">
            <a:solidFill>
              <a:srgbClr val="D6D0D0"/>
            </a:solidFill>
            <a:prstDash val="solid"/>
          </a:ln>
        </p:spPr>
        <p:txBody>
          <a:bodyPr/>
          <a:lstStyle/>
          <a:p>
            <a:endParaRPr lang="en-IN"/>
          </a:p>
        </p:txBody>
      </p:sp>
      <p:sp>
        <p:nvSpPr>
          <p:cNvPr id="23" name="Shape 20"/>
          <p:cNvSpPr/>
          <p:nvPr/>
        </p:nvSpPr>
        <p:spPr>
          <a:xfrm>
            <a:off x="809030" y="5473303"/>
            <a:ext cx="516017" cy="949642"/>
          </a:xfrm>
          <a:prstGeom prst="roundRect">
            <a:avLst>
              <a:gd name="adj" fmla="val 206"/>
            </a:avLst>
          </a:prstGeom>
          <a:solidFill>
            <a:srgbClr val="F0EAEA"/>
          </a:solidFill>
          <a:ln/>
        </p:spPr>
        <p:txBody>
          <a:bodyPr/>
          <a:lstStyle/>
          <a:p>
            <a:endParaRPr lang="en-IN"/>
          </a:p>
        </p:txBody>
      </p:sp>
      <p:sp>
        <p:nvSpPr>
          <p:cNvPr id="24" name="Text 21"/>
          <p:cNvSpPr/>
          <p:nvPr/>
        </p:nvSpPr>
        <p:spPr>
          <a:xfrm>
            <a:off x="970240" y="5827157"/>
            <a:ext cx="193477" cy="241816"/>
          </a:xfrm>
          <a:prstGeom prst="rect">
            <a:avLst/>
          </a:prstGeom>
          <a:noFill/>
          <a:ln/>
        </p:spPr>
        <p:txBody>
          <a:bodyPr wrap="none" lIns="0" tIns="0" rIns="0" bIns="0" rtlCol="0" anchor="t"/>
          <a:lstStyle/>
          <a:p>
            <a:pPr marL="0" indent="0" algn="l">
              <a:lnSpc>
                <a:spcPts val="1500"/>
              </a:lnSpc>
              <a:buNone/>
            </a:pPr>
            <a:r>
              <a:rPr lang="en-US" sz="1500" dirty="0">
                <a:solidFill>
                  <a:srgbClr val="61615C"/>
                </a:solidFill>
                <a:latin typeface="Tomorrow Semi Bold" pitchFamily="34" charset="0"/>
                <a:ea typeface="Tomorrow Semi Bold" pitchFamily="34" charset="-122"/>
                <a:cs typeface="Tomorrow Semi Bold" pitchFamily="34" charset="-120"/>
              </a:rPr>
              <a:t>4</a:t>
            </a:r>
            <a:endParaRPr lang="en-US" sz="1500" dirty="0"/>
          </a:p>
        </p:txBody>
      </p:sp>
      <p:sp>
        <p:nvSpPr>
          <p:cNvPr id="25" name="Text 22"/>
          <p:cNvSpPr/>
          <p:nvPr/>
        </p:nvSpPr>
        <p:spPr>
          <a:xfrm>
            <a:off x="1453991" y="5602248"/>
            <a:ext cx="1612583" cy="201454"/>
          </a:xfrm>
          <a:prstGeom prst="rect">
            <a:avLst/>
          </a:prstGeom>
          <a:noFill/>
          <a:ln/>
        </p:spPr>
        <p:txBody>
          <a:bodyPr wrap="none" lIns="0" tIns="0" rIns="0" bIns="0" rtlCol="0" anchor="t"/>
          <a:lstStyle/>
          <a:p>
            <a:pPr marL="0" indent="0" algn="l">
              <a:lnSpc>
                <a:spcPts val="1550"/>
              </a:lnSpc>
              <a:buNone/>
            </a:pPr>
            <a:r>
              <a:rPr lang="en-US" sz="1250" dirty="0">
                <a:solidFill>
                  <a:srgbClr val="61615C"/>
                </a:solidFill>
                <a:latin typeface="Tomorrow Semi Bold" pitchFamily="34" charset="0"/>
                <a:ea typeface="Tomorrow Semi Bold" pitchFamily="34" charset="-122"/>
                <a:cs typeface="Tomorrow Semi Bold" pitchFamily="34" charset="-120"/>
              </a:rPr>
              <a:t>Random Forest</a:t>
            </a:r>
            <a:endParaRPr lang="en-US" sz="1250" dirty="0"/>
          </a:p>
        </p:txBody>
      </p:sp>
      <p:sp>
        <p:nvSpPr>
          <p:cNvPr id="26" name="Text 23"/>
          <p:cNvSpPr/>
          <p:nvPr/>
        </p:nvSpPr>
        <p:spPr>
          <a:xfrm>
            <a:off x="1453991" y="5881092"/>
            <a:ext cx="12238434" cy="412909"/>
          </a:xfrm>
          <a:prstGeom prst="rect">
            <a:avLst/>
          </a:prstGeom>
          <a:noFill/>
          <a:ln/>
        </p:spPr>
        <p:txBody>
          <a:bodyPr wrap="square" lIns="0" tIns="0" rIns="0" bIns="0" rtlCol="0" anchor="t"/>
          <a:lstStyle/>
          <a:p>
            <a:pPr marL="0" indent="0" algn="l">
              <a:lnSpc>
                <a:spcPts val="1600"/>
              </a:lnSpc>
              <a:buNone/>
            </a:pPr>
            <a:r>
              <a:rPr lang="en-US" sz="1000" dirty="0">
                <a:solidFill>
                  <a:srgbClr val="61615C"/>
                </a:solidFill>
                <a:latin typeface="Tomorrow" pitchFamily="34" charset="0"/>
                <a:ea typeface="Tomorrow" pitchFamily="34" charset="-122"/>
                <a:cs typeface="Tomorrow" pitchFamily="34" charset="-120"/>
              </a:rPr>
              <a:t>Ensemble method combining multiple decision trees through bagging. Provides excellent handling of mixed data types, inherent feature importance rankings, and resistance to overfitting. Captures complex interactions between variables through its ensemble structure.</a:t>
            </a:r>
            <a:endParaRPr lang="en-US" sz="1000" dirty="0"/>
          </a:p>
        </p:txBody>
      </p:sp>
      <p:sp>
        <p:nvSpPr>
          <p:cNvPr id="27" name="Shape 24"/>
          <p:cNvSpPr/>
          <p:nvPr/>
        </p:nvSpPr>
        <p:spPr>
          <a:xfrm>
            <a:off x="793790" y="6567130"/>
            <a:ext cx="13042821" cy="980123"/>
          </a:xfrm>
          <a:prstGeom prst="roundRect">
            <a:avLst>
              <a:gd name="adj" fmla="val 1974"/>
            </a:avLst>
          </a:prstGeom>
          <a:solidFill>
            <a:srgbClr val="FCFCFC"/>
          </a:solidFill>
          <a:ln w="15240">
            <a:solidFill>
              <a:srgbClr val="D6D0D0"/>
            </a:solidFill>
            <a:prstDash val="solid"/>
          </a:ln>
        </p:spPr>
        <p:txBody>
          <a:bodyPr/>
          <a:lstStyle/>
          <a:p>
            <a:endParaRPr lang="en-IN"/>
          </a:p>
        </p:txBody>
      </p:sp>
      <p:sp>
        <p:nvSpPr>
          <p:cNvPr id="28" name="Shape 25"/>
          <p:cNvSpPr/>
          <p:nvPr/>
        </p:nvSpPr>
        <p:spPr>
          <a:xfrm>
            <a:off x="809030" y="6582370"/>
            <a:ext cx="516017" cy="949642"/>
          </a:xfrm>
          <a:prstGeom prst="roundRect">
            <a:avLst>
              <a:gd name="adj" fmla="val 206"/>
            </a:avLst>
          </a:prstGeom>
          <a:solidFill>
            <a:srgbClr val="F0EAEA"/>
          </a:solidFill>
          <a:ln/>
        </p:spPr>
        <p:txBody>
          <a:bodyPr/>
          <a:lstStyle/>
          <a:p>
            <a:endParaRPr lang="en-IN"/>
          </a:p>
        </p:txBody>
      </p:sp>
      <p:sp>
        <p:nvSpPr>
          <p:cNvPr id="29" name="Text 26"/>
          <p:cNvSpPr/>
          <p:nvPr/>
        </p:nvSpPr>
        <p:spPr>
          <a:xfrm>
            <a:off x="970240" y="6936224"/>
            <a:ext cx="193477" cy="241816"/>
          </a:xfrm>
          <a:prstGeom prst="rect">
            <a:avLst/>
          </a:prstGeom>
          <a:noFill/>
          <a:ln/>
        </p:spPr>
        <p:txBody>
          <a:bodyPr wrap="none" lIns="0" tIns="0" rIns="0" bIns="0" rtlCol="0" anchor="t"/>
          <a:lstStyle/>
          <a:p>
            <a:pPr marL="0" indent="0" algn="l">
              <a:lnSpc>
                <a:spcPts val="1500"/>
              </a:lnSpc>
              <a:buNone/>
            </a:pPr>
            <a:r>
              <a:rPr lang="en-US" sz="1500" dirty="0">
                <a:solidFill>
                  <a:srgbClr val="61615C"/>
                </a:solidFill>
                <a:latin typeface="Tomorrow Semi Bold" pitchFamily="34" charset="0"/>
                <a:ea typeface="Tomorrow Semi Bold" pitchFamily="34" charset="-122"/>
                <a:cs typeface="Tomorrow Semi Bold" pitchFamily="34" charset="-120"/>
              </a:rPr>
              <a:t>5</a:t>
            </a:r>
            <a:endParaRPr lang="en-US" sz="1500" dirty="0"/>
          </a:p>
        </p:txBody>
      </p:sp>
      <p:sp>
        <p:nvSpPr>
          <p:cNvPr id="30" name="Text 27"/>
          <p:cNvSpPr/>
          <p:nvPr/>
        </p:nvSpPr>
        <p:spPr>
          <a:xfrm>
            <a:off x="1453991" y="6711315"/>
            <a:ext cx="1612583" cy="201454"/>
          </a:xfrm>
          <a:prstGeom prst="rect">
            <a:avLst/>
          </a:prstGeom>
          <a:noFill/>
          <a:ln/>
        </p:spPr>
        <p:txBody>
          <a:bodyPr wrap="none" lIns="0" tIns="0" rIns="0" bIns="0" rtlCol="0" anchor="t"/>
          <a:lstStyle/>
          <a:p>
            <a:pPr marL="0" indent="0" algn="l">
              <a:lnSpc>
                <a:spcPts val="1550"/>
              </a:lnSpc>
              <a:buNone/>
            </a:pPr>
            <a:r>
              <a:rPr lang="en-US" sz="1250" dirty="0">
                <a:solidFill>
                  <a:srgbClr val="61615C"/>
                </a:solidFill>
                <a:latin typeface="Tomorrow Semi Bold" pitchFamily="34" charset="0"/>
                <a:ea typeface="Tomorrow Semi Bold" pitchFamily="34" charset="-122"/>
                <a:cs typeface="Tomorrow Semi Bold" pitchFamily="34" charset="-120"/>
              </a:rPr>
              <a:t>XGBoost</a:t>
            </a:r>
            <a:endParaRPr lang="en-US" sz="1250" dirty="0"/>
          </a:p>
        </p:txBody>
      </p:sp>
      <p:sp>
        <p:nvSpPr>
          <p:cNvPr id="31" name="Text 28"/>
          <p:cNvSpPr/>
          <p:nvPr/>
        </p:nvSpPr>
        <p:spPr>
          <a:xfrm>
            <a:off x="1453991" y="6990159"/>
            <a:ext cx="12238434" cy="412909"/>
          </a:xfrm>
          <a:prstGeom prst="rect">
            <a:avLst/>
          </a:prstGeom>
          <a:noFill/>
          <a:ln/>
        </p:spPr>
        <p:txBody>
          <a:bodyPr wrap="square" lIns="0" tIns="0" rIns="0" bIns="0" rtlCol="0" anchor="t"/>
          <a:lstStyle/>
          <a:p>
            <a:pPr marL="0" indent="0" algn="l">
              <a:lnSpc>
                <a:spcPts val="1600"/>
              </a:lnSpc>
              <a:buNone/>
            </a:pPr>
            <a:r>
              <a:rPr lang="en-US" sz="1000" dirty="0">
                <a:solidFill>
                  <a:srgbClr val="61615C"/>
                </a:solidFill>
                <a:latin typeface="Tomorrow" pitchFamily="34" charset="0"/>
                <a:ea typeface="Tomorrow" pitchFamily="34" charset="-122"/>
                <a:cs typeface="Tomorrow" pitchFamily="34" charset="-120"/>
              </a:rPr>
              <a:t>Advanced gradient boosting implementation known for exceptional performance on structured data. Builds trees sequentially to correct previous errors, incorporating regularization techniques to prevent overfitting. Industry-standard algorithm for tabular prediction tasks with proven success in competitive settings.</a:t>
            </a:r>
            <a:endParaRPr lang="en-US" sz="1000" dirty="0"/>
          </a:p>
        </p:txBody>
      </p:sp>
      <p:sp>
        <p:nvSpPr>
          <p:cNvPr id="32" name="Rectangle 31">
            <a:extLst>
              <a:ext uri="{FF2B5EF4-FFF2-40B4-BE49-F238E27FC236}">
                <a16:creationId xmlns:a16="http://schemas.microsoft.com/office/drawing/2014/main" id="{764C3C40-0FF4-7797-561E-B6FF2C4E1320}"/>
              </a:ext>
            </a:extLst>
          </p:cNvPr>
          <p:cNvSpPr/>
          <p:nvPr/>
        </p:nvSpPr>
        <p:spPr>
          <a:xfrm>
            <a:off x="12855388" y="7753483"/>
            <a:ext cx="1775012" cy="441064"/>
          </a:xfrm>
          <a:prstGeom prst="rect">
            <a:avLst/>
          </a:prstGeom>
          <a:solidFill>
            <a:srgbClr val="FCFCF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48784" y="521017"/>
            <a:ext cx="3042047" cy="380167"/>
          </a:xfrm>
          <a:prstGeom prst="rect">
            <a:avLst/>
          </a:prstGeom>
          <a:noFill/>
          <a:ln/>
        </p:spPr>
        <p:txBody>
          <a:bodyPr wrap="none" lIns="0" tIns="0" rIns="0" bIns="0" rtlCol="0" anchor="t"/>
          <a:lstStyle/>
          <a:p>
            <a:pPr marL="0" indent="0" algn="l">
              <a:lnSpc>
                <a:spcPts val="2950"/>
              </a:lnSpc>
              <a:buNone/>
            </a:pPr>
            <a:r>
              <a:rPr lang="en-US" sz="2350" dirty="0">
                <a:solidFill>
                  <a:srgbClr val="1D1D1B"/>
                </a:solidFill>
                <a:latin typeface="Tomorrow Semi Bold" pitchFamily="34" charset="0"/>
                <a:ea typeface="Tomorrow Semi Bold" pitchFamily="34" charset="-122"/>
                <a:cs typeface="Tomorrow Semi Bold" pitchFamily="34" charset="-120"/>
              </a:rPr>
              <a:t>Evaluation Metrics</a:t>
            </a:r>
            <a:endParaRPr lang="en-US" sz="2350" dirty="0"/>
          </a:p>
        </p:txBody>
      </p:sp>
      <p:sp>
        <p:nvSpPr>
          <p:cNvPr id="3" name="Text 1"/>
          <p:cNvSpPr/>
          <p:nvPr/>
        </p:nvSpPr>
        <p:spPr>
          <a:xfrm>
            <a:off x="748784" y="1193125"/>
            <a:ext cx="6418064" cy="584002"/>
          </a:xfrm>
          <a:prstGeom prst="rect">
            <a:avLst/>
          </a:prstGeom>
          <a:noFill/>
          <a:ln/>
        </p:spPr>
        <p:txBody>
          <a:bodyPr wrap="square" lIns="0" tIns="0" rIns="0" bIns="0" rtlCol="0" anchor="t"/>
          <a:lstStyle/>
          <a:p>
            <a:pPr marL="0" indent="0" algn="l">
              <a:lnSpc>
                <a:spcPts val="1500"/>
              </a:lnSpc>
              <a:buNone/>
            </a:pPr>
            <a:r>
              <a:rPr lang="en-US" sz="950" dirty="0">
                <a:solidFill>
                  <a:srgbClr val="61615C"/>
                </a:solidFill>
                <a:latin typeface="Tomorrow" pitchFamily="34" charset="0"/>
                <a:ea typeface="Tomorrow" pitchFamily="34" charset="-122"/>
                <a:cs typeface="Tomorrow" pitchFamily="34" charset="-120"/>
              </a:rPr>
              <a:t>Model assessment requires a comprehensive suite of metrics that capture different aspects of predictive performance. Given the business context of marketing optimization, we must balance multiple objectives: minimizing false positives (wasted marketing spend) while maximizing true positives (captured opportunities).</a:t>
            </a:r>
            <a:endParaRPr lang="en-US" sz="950" dirty="0"/>
          </a:p>
        </p:txBody>
      </p:sp>
      <p:sp>
        <p:nvSpPr>
          <p:cNvPr id="4" name="Text 2"/>
          <p:cNvSpPr/>
          <p:nvPr/>
        </p:nvSpPr>
        <p:spPr>
          <a:xfrm>
            <a:off x="748784" y="1886545"/>
            <a:ext cx="6418064" cy="778669"/>
          </a:xfrm>
          <a:prstGeom prst="rect">
            <a:avLst/>
          </a:prstGeom>
          <a:noFill/>
          <a:ln/>
        </p:spPr>
        <p:txBody>
          <a:bodyPr wrap="square" lIns="0" tIns="0" rIns="0" bIns="0" rtlCol="0" anchor="t"/>
          <a:lstStyle/>
          <a:p>
            <a:pPr marL="0" indent="0" algn="l">
              <a:lnSpc>
                <a:spcPts val="1500"/>
              </a:lnSpc>
              <a:buNone/>
            </a:pPr>
            <a:r>
              <a:rPr lang="en-US" sz="950" dirty="0">
                <a:solidFill>
                  <a:srgbClr val="61615C"/>
                </a:solidFill>
                <a:latin typeface="Tomorrow" pitchFamily="34" charset="0"/>
                <a:ea typeface="Tomorrow" pitchFamily="34" charset="-122"/>
                <a:cs typeface="Tomorrow" pitchFamily="34" charset="-120"/>
              </a:rPr>
              <a:t>Our evaluation framework employs five complementary metrics, each providing unique insights into model behavior. Together, they paint a complete picture of classification performance, from overall correctness to class-specific precision and the model's ability to discriminate between subscription outcomes across varying decision thresholds.</a:t>
            </a:r>
            <a:endParaRPr lang="en-US" sz="950" dirty="0"/>
          </a:p>
        </p:txBody>
      </p:sp>
      <p:pic>
        <p:nvPicPr>
          <p:cNvPr id="5" name="Image 0" descr="preencoded.png"/>
          <p:cNvPicPr>
            <a:picLocks noChangeAspect="1"/>
          </p:cNvPicPr>
          <p:nvPr/>
        </p:nvPicPr>
        <p:blipFill>
          <a:blip r:embed="rId3"/>
          <a:stretch>
            <a:fillRect/>
          </a:stretch>
        </p:blipFill>
        <p:spPr>
          <a:xfrm>
            <a:off x="7471172" y="1220510"/>
            <a:ext cx="4171712" cy="2780347"/>
          </a:xfrm>
          <a:prstGeom prst="rect">
            <a:avLst/>
          </a:prstGeom>
        </p:spPr>
      </p:pic>
      <p:pic>
        <p:nvPicPr>
          <p:cNvPr id="6" name="Image 1"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48784" y="4274463"/>
            <a:ext cx="304205" cy="304205"/>
          </a:xfrm>
          <a:prstGeom prst="rect">
            <a:avLst/>
          </a:prstGeom>
        </p:spPr>
      </p:pic>
      <p:sp>
        <p:nvSpPr>
          <p:cNvPr id="7" name="Text 3"/>
          <p:cNvSpPr/>
          <p:nvPr/>
        </p:nvSpPr>
        <p:spPr>
          <a:xfrm>
            <a:off x="748784" y="4730710"/>
            <a:ext cx="1521023" cy="190143"/>
          </a:xfrm>
          <a:prstGeom prst="rect">
            <a:avLst/>
          </a:prstGeom>
          <a:noFill/>
          <a:ln/>
        </p:spPr>
        <p:txBody>
          <a:bodyPr wrap="none" lIns="0" tIns="0" rIns="0" bIns="0" rtlCol="0" anchor="t"/>
          <a:lstStyle/>
          <a:p>
            <a:pPr marL="0" indent="0" algn="l">
              <a:lnSpc>
                <a:spcPts val="1450"/>
              </a:lnSpc>
              <a:buNone/>
            </a:pPr>
            <a:r>
              <a:rPr lang="en-US" sz="1150" dirty="0">
                <a:solidFill>
                  <a:srgbClr val="61615C"/>
                </a:solidFill>
                <a:latin typeface="Tomorrow Semi Bold" pitchFamily="34" charset="0"/>
                <a:ea typeface="Tomorrow Semi Bold" pitchFamily="34" charset="-122"/>
                <a:cs typeface="Tomorrow Semi Bold" pitchFamily="34" charset="-120"/>
              </a:rPr>
              <a:t>Accuracy</a:t>
            </a:r>
            <a:endParaRPr lang="en-US" sz="1150" dirty="0"/>
          </a:p>
        </p:txBody>
      </p:sp>
      <p:sp>
        <p:nvSpPr>
          <p:cNvPr id="8" name="Text 4"/>
          <p:cNvSpPr/>
          <p:nvPr/>
        </p:nvSpPr>
        <p:spPr>
          <a:xfrm>
            <a:off x="748784" y="4993838"/>
            <a:ext cx="4276249" cy="778669"/>
          </a:xfrm>
          <a:prstGeom prst="rect">
            <a:avLst/>
          </a:prstGeom>
          <a:noFill/>
          <a:ln/>
        </p:spPr>
        <p:txBody>
          <a:bodyPr wrap="square" lIns="0" tIns="0" rIns="0" bIns="0" rtlCol="0" anchor="t"/>
          <a:lstStyle/>
          <a:p>
            <a:pPr marL="0" indent="0" algn="l">
              <a:lnSpc>
                <a:spcPts val="1500"/>
              </a:lnSpc>
              <a:buNone/>
            </a:pPr>
            <a:r>
              <a:rPr lang="en-US" sz="950" dirty="0">
                <a:solidFill>
                  <a:srgbClr val="61615C"/>
                </a:solidFill>
                <a:latin typeface="Tomorrow" pitchFamily="34" charset="0"/>
                <a:ea typeface="Tomorrow" pitchFamily="34" charset="-122"/>
                <a:cs typeface="Tomorrow" pitchFamily="34" charset="-120"/>
              </a:rPr>
              <a:t>Overall correctness of predictions across all classes. Measures the proportion of correct predictions (both subscribed and not subscribed) relative to total observations. Provides a general performance indicator but can be misleading with imbalanced datasets.</a:t>
            </a:r>
            <a:endParaRPr lang="en-US" sz="950" dirty="0"/>
          </a:p>
        </p:txBody>
      </p:sp>
      <p:pic>
        <p:nvPicPr>
          <p:cNvPr id="9" name="Image 2" descr="preencoded.png"/>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177076" y="4274463"/>
            <a:ext cx="304205" cy="304205"/>
          </a:xfrm>
          <a:prstGeom prst="rect">
            <a:avLst/>
          </a:prstGeom>
        </p:spPr>
      </p:pic>
      <p:sp>
        <p:nvSpPr>
          <p:cNvPr id="10" name="Text 5"/>
          <p:cNvSpPr/>
          <p:nvPr/>
        </p:nvSpPr>
        <p:spPr>
          <a:xfrm>
            <a:off x="5177076" y="4730710"/>
            <a:ext cx="1521023" cy="190143"/>
          </a:xfrm>
          <a:prstGeom prst="rect">
            <a:avLst/>
          </a:prstGeom>
          <a:noFill/>
          <a:ln/>
        </p:spPr>
        <p:txBody>
          <a:bodyPr wrap="none" lIns="0" tIns="0" rIns="0" bIns="0" rtlCol="0" anchor="t"/>
          <a:lstStyle/>
          <a:p>
            <a:pPr marL="0" indent="0" algn="l">
              <a:lnSpc>
                <a:spcPts val="1450"/>
              </a:lnSpc>
              <a:buNone/>
            </a:pPr>
            <a:r>
              <a:rPr lang="en-US" sz="1150" dirty="0">
                <a:solidFill>
                  <a:srgbClr val="61615C"/>
                </a:solidFill>
                <a:latin typeface="Tomorrow Semi Bold" pitchFamily="34" charset="0"/>
                <a:ea typeface="Tomorrow Semi Bold" pitchFamily="34" charset="-122"/>
                <a:cs typeface="Tomorrow Semi Bold" pitchFamily="34" charset="-120"/>
              </a:rPr>
              <a:t>Precision</a:t>
            </a:r>
            <a:endParaRPr lang="en-US" sz="1150" dirty="0"/>
          </a:p>
        </p:txBody>
      </p:sp>
      <p:sp>
        <p:nvSpPr>
          <p:cNvPr id="11" name="Text 6"/>
          <p:cNvSpPr/>
          <p:nvPr/>
        </p:nvSpPr>
        <p:spPr>
          <a:xfrm>
            <a:off x="5177076" y="4993838"/>
            <a:ext cx="4276249" cy="584002"/>
          </a:xfrm>
          <a:prstGeom prst="rect">
            <a:avLst/>
          </a:prstGeom>
          <a:noFill/>
          <a:ln/>
        </p:spPr>
        <p:txBody>
          <a:bodyPr wrap="square" lIns="0" tIns="0" rIns="0" bIns="0" rtlCol="0" anchor="t"/>
          <a:lstStyle/>
          <a:p>
            <a:pPr marL="0" indent="0" algn="l">
              <a:lnSpc>
                <a:spcPts val="1500"/>
              </a:lnSpc>
              <a:buNone/>
            </a:pPr>
            <a:r>
              <a:rPr lang="en-US" sz="950" dirty="0">
                <a:solidFill>
                  <a:srgbClr val="61615C"/>
                </a:solidFill>
                <a:latin typeface="Tomorrow" pitchFamily="34" charset="0"/>
                <a:ea typeface="Tomorrow" pitchFamily="34" charset="-122"/>
                <a:cs typeface="Tomorrow" pitchFamily="34" charset="-120"/>
              </a:rPr>
              <a:t>The ratio of true positive predictions to all positive predictions. Answers: "Of all customers we predicted would subscribe, how many actually did?" Critical for minimizing marketing waste by reducing false positives.</a:t>
            </a:r>
            <a:endParaRPr lang="en-US" sz="950" dirty="0"/>
          </a:p>
        </p:txBody>
      </p:sp>
      <p:pic>
        <p:nvPicPr>
          <p:cNvPr id="12" name="Image 3" descr="preencoded.png"/>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605367" y="4274463"/>
            <a:ext cx="304205" cy="304205"/>
          </a:xfrm>
          <a:prstGeom prst="rect">
            <a:avLst/>
          </a:prstGeom>
        </p:spPr>
      </p:pic>
      <p:sp>
        <p:nvSpPr>
          <p:cNvPr id="13" name="Text 7"/>
          <p:cNvSpPr/>
          <p:nvPr/>
        </p:nvSpPr>
        <p:spPr>
          <a:xfrm>
            <a:off x="9605367" y="4730710"/>
            <a:ext cx="1521023" cy="190143"/>
          </a:xfrm>
          <a:prstGeom prst="rect">
            <a:avLst/>
          </a:prstGeom>
          <a:noFill/>
          <a:ln/>
        </p:spPr>
        <p:txBody>
          <a:bodyPr wrap="none" lIns="0" tIns="0" rIns="0" bIns="0" rtlCol="0" anchor="t"/>
          <a:lstStyle/>
          <a:p>
            <a:pPr marL="0" indent="0" algn="l">
              <a:lnSpc>
                <a:spcPts val="1450"/>
              </a:lnSpc>
              <a:buNone/>
            </a:pPr>
            <a:r>
              <a:rPr lang="en-US" sz="1150" dirty="0">
                <a:solidFill>
                  <a:srgbClr val="61615C"/>
                </a:solidFill>
                <a:latin typeface="Tomorrow Semi Bold" pitchFamily="34" charset="0"/>
                <a:ea typeface="Tomorrow Semi Bold" pitchFamily="34" charset="-122"/>
                <a:cs typeface="Tomorrow Semi Bold" pitchFamily="34" charset="-120"/>
              </a:rPr>
              <a:t>Recall</a:t>
            </a:r>
            <a:endParaRPr lang="en-US" sz="1150" dirty="0"/>
          </a:p>
        </p:txBody>
      </p:sp>
      <p:sp>
        <p:nvSpPr>
          <p:cNvPr id="14" name="Text 8"/>
          <p:cNvSpPr/>
          <p:nvPr/>
        </p:nvSpPr>
        <p:spPr>
          <a:xfrm>
            <a:off x="9605367" y="4993838"/>
            <a:ext cx="4276249" cy="778669"/>
          </a:xfrm>
          <a:prstGeom prst="rect">
            <a:avLst/>
          </a:prstGeom>
          <a:noFill/>
          <a:ln/>
        </p:spPr>
        <p:txBody>
          <a:bodyPr wrap="square" lIns="0" tIns="0" rIns="0" bIns="0" rtlCol="0" anchor="t"/>
          <a:lstStyle/>
          <a:p>
            <a:pPr marL="0" indent="0" algn="l">
              <a:lnSpc>
                <a:spcPts val="1500"/>
              </a:lnSpc>
              <a:buNone/>
            </a:pPr>
            <a:r>
              <a:rPr lang="en-US" sz="950" dirty="0">
                <a:solidFill>
                  <a:srgbClr val="61615C"/>
                </a:solidFill>
                <a:latin typeface="Tomorrow" pitchFamily="34" charset="0"/>
                <a:ea typeface="Tomorrow" pitchFamily="34" charset="-122"/>
                <a:cs typeface="Tomorrow" pitchFamily="34" charset="-120"/>
              </a:rPr>
              <a:t>The ratio of true positive predictions to all actual positives. Answers: "Of all customers who subscribed, how many did we correctly identify?" Essential for maximizing revenue capture by minimizing missed opportunities.</a:t>
            </a:r>
            <a:endParaRPr lang="en-US" sz="950" dirty="0"/>
          </a:p>
        </p:txBody>
      </p:sp>
      <p:pic>
        <p:nvPicPr>
          <p:cNvPr id="15" name="Image 4" descr="preencoded.png"/>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48784" y="6015871"/>
            <a:ext cx="304205" cy="304205"/>
          </a:xfrm>
          <a:prstGeom prst="rect">
            <a:avLst/>
          </a:prstGeom>
        </p:spPr>
      </p:pic>
      <p:sp>
        <p:nvSpPr>
          <p:cNvPr id="16" name="Text 9"/>
          <p:cNvSpPr/>
          <p:nvPr/>
        </p:nvSpPr>
        <p:spPr>
          <a:xfrm>
            <a:off x="748784" y="6472118"/>
            <a:ext cx="1521023" cy="190143"/>
          </a:xfrm>
          <a:prstGeom prst="rect">
            <a:avLst/>
          </a:prstGeom>
          <a:noFill/>
          <a:ln/>
        </p:spPr>
        <p:txBody>
          <a:bodyPr wrap="none" lIns="0" tIns="0" rIns="0" bIns="0" rtlCol="0" anchor="t"/>
          <a:lstStyle/>
          <a:p>
            <a:pPr marL="0" indent="0" algn="l">
              <a:lnSpc>
                <a:spcPts val="1450"/>
              </a:lnSpc>
              <a:buNone/>
            </a:pPr>
            <a:r>
              <a:rPr lang="en-US" sz="1150" dirty="0">
                <a:solidFill>
                  <a:srgbClr val="61615C"/>
                </a:solidFill>
                <a:latin typeface="Tomorrow Semi Bold" pitchFamily="34" charset="0"/>
                <a:ea typeface="Tomorrow Semi Bold" pitchFamily="34" charset="-122"/>
                <a:cs typeface="Tomorrow Semi Bold" pitchFamily="34" charset="-120"/>
              </a:rPr>
              <a:t>F1-Score</a:t>
            </a:r>
            <a:endParaRPr lang="en-US" sz="1150" dirty="0"/>
          </a:p>
        </p:txBody>
      </p:sp>
      <p:sp>
        <p:nvSpPr>
          <p:cNvPr id="17" name="Text 10"/>
          <p:cNvSpPr/>
          <p:nvPr/>
        </p:nvSpPr>
        <p:spPr>
          <a:xfrm>
            <a:off x="748784" y="6735247"/>
            <a:ext cx="4276249" cy="584002"/>
          </a:xfrm>
          <a:prstGeom prst="rect">
            <a:avLst/>
          </a:prstGeom>
          <a:noFill/>
          <a:ln/>
        </p:spPr>
        <p:txBody>
          <a:bodyPr wrap="square" lIns="0" tIns="0" rIns="0" bIns="0" rtlCol="0" anchor="t"/>
          <a:lstStyle/>
          <a:p>
            <a:pPr marL="0" indent="0" algn="l">
              <a:lnSpc>
                <a:spcPts val="1500"/>
              </a:lnSpc>
              <a:buNone/>
            </a:pPr>
            <a:r>
              <a:rPr lang="en-US" sz="950" dirty="0">
                <a:solidFill>
                  <a:srgbClr val="61615C"/>
                </a:solidFill>
                <a:latin typeface="Tomorrow" pitchFamily="34" charset="0"/>
                <a:ea typeface="Tomorrow" pitchFamily="34" charset="-122"/>
                <a:cs typeface="Tomorrow" pitchFamily="34" charset="-120"/>
              </a:rPr>
              <a:t>Harmonic mean of precision and recall, providing a single metric that balances both concerns. Particularly valuable when seeking equilibrium between false positives and false negatives in asymmetric cost scenarios.</a:t>
            </a:r>
            <a:endParaRPr lang="en-US" sz="950" dirty="0"/>
          </a:p>
        </p:txBody>
      </p:sp>
      <p:pic>
        <p:nvPicPr>
          <p:cNvPr id="18" name="Image 5" descr="preencoded.png"/>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177076" y="6015871"/>
            <a:ext cx="304205" cy="304205"/>
          </a:xfrm>
          <a:prstGeom prst="rect">
            <a:avLst/>
          </a:prstGeom>
        </p:spPr>
      </p:pic>
      <p:sp>
        <p:nvSpPr>
          <p:cNvPr id="19" name="Text 11"/>
          <p:cNvSpPr/>
          <p:nvPr/>
        </p:nvSpPr>
        <p:spPr>
          <a:xfrm>
            <a:off x="5177076" y="6472118"/>
            <a:ext cx="1521023" cy="190143"/>
          </a:xfrm>
          <a:prstGeom prst="rect">
            <a:avLst/>
          </a:prstGeom>
          <a:noFill/>
          <a:ln/>
        </p:spPr>
        <p:txBody>
          <a:bodyPr wrap="none" lIns="0" tIns="0" rIns="0" bIns="0" rtlCol="0" anchor="t"/>
          <a:lstStyle/>
          <a:p>
            <a:pPr marL="0" indent="0" algn="l">
              <a:lnSpc>
                <a:spcPts val="1450"/>
              </a:lnSpc>
              <a:buNone/>
            </a:pPr>
            <a:r>
              <a:rPr lang="en-US" sz="1150" dirty="0">
                <a:solidFill>
                  <a:srgbClr val="61615C"/>
                </a:solidFill>
                <a:latin typeface="Tomorrow Semi Bold" pitchFamily="34" charset="0"/>
                <a:ea typeface="Tomorrow Semi Bold" pitchFamily="34" charset="-122"/>
                <a:cs typeface="Tomorrow Semi Bold" pitchFamily="34" charset="-120"/>
              </a:rPr>
              <a:t>ROC-AUC</a:t>
            </a:r>
            <a:endParaRPr lang="en-US" sz="1150" dirty="0"/>
          </a:p>
        </p:txBody>
      </p:sp>
      <p:sp>
        <p:nvSpPr>
          <p:cNvPr id="20" name="Text 12"/>
          <p:cNvSpPr/>
          <p:nvPr/>
        </p:nvSpPr>
        <p:spPr>
          <a:xfrm>
            <a:off x="5177076" y="6735247"/>
            <a:ext cx="4276249" cy="973336"/>
          </a:xfrm>
          <a:prstGeom prst="rect">
            <a:avLst/>
          </a:prstGeom>
          <a:noFill/>
          <a:ln/>
        </p:spPr>
        <p:txBody>
          <a:bodyPr wrap="square" lIns="0" tIns="0" rIns="0" bIns="0" rtlCol="0" anchor="t"/>
          <a:lstStyle/>
          <a:p>
            <a:pPr marL="0" indent="0" algn="l">
              <a:lnSpc>
                <a:spcPts val="1500"/>
              </a:lnSpc>
              <a:buNone/>
            </a:pPr>
            <a:r>
              <a:rPr lang="en-US" sz="950" dirty="0">
                <a:solidFill>
                  <a:srgbClr val="61615C"/>
                </a:solidFill>
                <a:latin typeface="Tomorrow" pitchFamily="34" charset="0"/>
                <a:ea typeface="Tomorrow" pitchFamily="34" charset="-122"/>
                <a:cs typeface="Tomorrow" pitchFamily="34" charset="-120"/>
              </a:rPr>
              <a:t>Area Under the Receiver Operating Characteristic curve, measuring a model's ability to discriminate between classes across all classification thresholds. Values near 1.0 indicate excellent separation, while 0.5 suggests random performance. Threshold-independent metric ideal for comparing model architectures.</a:t>
            </a:r>
            <a:endParaRPr lang="en-US" sz="950" dirty="0"/>
          </a:p>
        </p:txBody>
      </p:sp>
      <p:sp>
        <p:nvSpPr>
          <p:cNvPr id="21" name="Rectangle 20">
            <a:extLst>
              <a:ext uri="{FF2B5EF4-FFF2-40B4-BE49-F238E27FC236}">
                <a16:creationId xmlns:a16="http://schemas.microsoft.com/office/drawing/2014/main" id="{033F3DC0-DA94-D585-051B-8E33129C890D}"/>
              </a:ext>
            </a:extLst>
          </p:cNvPr>
          <p:cNvSpPr/>
          <p:nvPr/>
        </p:nvSpPr>
        <p:spPr>
          <a:xfrm>
            <a:off x="12855388" y="7753483"/>
            <a:ext cx="1775012" cy="441064"/>
          </a:xfrm>
          <a:prstGeom prst="rect">
            <a:avLst/>
          </a:prstGeom>
          <a:solidFill>
            <a:srgbClr val="FCFCF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793790" y="656392"/>
            <a:ext cx="1320641" cy="298490"/>
          </a:xfrm>
          <a:prstGeom prst="roundRect">
            <a:avLst>
              <a:gd name="adj" fmla="val 6383"/>
            </a:avLst>
          </a:prstGeom>
          <a:solidFill>
            <a:srgbClr val="E6E6E5"/>
          </a:solidFill>
          <a:ln/>
        </p:spPr>
        <p:txBody>
          <a:bodyPr/>
          <a:lstStyle/>
          <a:p>
            <a:endParaRPr lang="en-IN"/>
          </a:p>
        </p:txBody>
      </p:sp>
      <p:pic>
        <p:nvPicPr>
          <p:cNvPr id="3"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89040" y="742117"/>
            <a:ext cx="126921" cy="126921"/>
          </a:xfrm>
          <a:prstGeom prst="rect">
            <a:avLst/>
          </a:prstGeom>
        </p:spPr>
      </p:pic>
      <p:sp>
        <p:nvSpPr>
          <p:cNvPr id="4" name="Text 1"/>
          <p:cNvSpPr/>
          <p:nvPr/>
        </p:nvSpPr>
        <p:spPr>
          <a:xfrm>
            <a:off x="1079421" y="704017"/>
            <a:ext cx="939760" cy="203240"/>
          </a:xfrm>
          <a:prstGeom prst="rect">
            <a:avLst/>
          </a:prstGeom>
          <a:noFill/>
          <a:ln/>
        </p:spPr>
        <p:txBody>
          <a:bodyPr wrap="none" lIns="0" tIns="0" rIns="0" bIns="0" rtlCol="0" anchor="t"/>
          <a:lstStyle/>
          <a:p>
            <a:pPr marL="0" indent="0" algn="l">
              <a:lnSpc>
                <a:spcPts val="1600"/>
              </a:lnSpc>
              <a:buNone/>
            </a:pPr>
            <a:r>
              <a:rPr lang="en-US" sz="1000" dirty="0">
                <a:solidFill>
                  <a:srgbClr val="61615C"/>
                </a:solidFill>
                <a:latin typeface="Tomorrow" pitchFamily="34" charset="0"/>
                <a:ea typeface="Tomorrow" pitchFamily="34" charset="-122"/>
                <a:cs typeface="Tomorrow" pitchFamily="34" charset="-120"/>
              </a:rPr>
              <a:t>PERFORMANCE</a:t>
            </a:r>
            <a:endParaRPr lang="en-US" sz="1000" dirty="0"/>
          </a:p>
        </p:txBody>
      </p:sp>
      <p:sp>
        <p:nvSpPr>
          <p:cNvPr id="5" name="Text 2"/>
          <p:cNvSpPr/>
          <p:nvPr/>
        </p:nvSpPr>
        <p:spPr>
          <a:xfrm>
            <a:off x="793790" y="1018342"/>
            <a:ext cx="3969425" cy="496133"/>
          </a:xfrm>
          <a:prstGeom prst="rect">
            <a:avLst/>
          </a:prstGeom>
          <a:noFill/>
          <a:ln/>
        </p:spPr>
        <p:txBody>
          <a:bodyPr wrap="none" lIns="0" tIns="0" rIns="0" bIns="0" rtlCol="0" anchor="t"/>
          <a:lstStyle/>
          <a:p>
            <a:pPr marL="0" indent="0" algn="l">
              <a:lnSpc>
                <a:spcPts val="3900"/>
              </a:lnSpc>
              <a:buNone/>
            </a:pPr>
            <a:r>
              <a:rPr lang="en-US" sz="3100" dirty="0">
                <a:solidFill>
                  <a:srgbClr val="1D1D1B"/>
                </a:solidFill>
                <a:latin typeface="Tomorrow Semi Bold" pitchFamily="34" charset="0"/>
                <a:ea typeface="Tomorrow Semi Bold" pitchFamily="34" charset="-122"/>
                <a:cs typeface="Tomorrow Semi Bold" pitchFamily="34" charset="-120"/>
              </a:rPr>
              <a:t>Results</a:t>
            </a:r>
            <a:endParaRPr lang="en-US" sz="3100" dirty="0"/>
          </a:p>
        </p:txBody>
      </p:sp>
      <p:sp>
        <p:nvSpPr>
          <p:cNvPr id="6" name="Text 3"/>
          <p:cNvSpPr/>
          <p:nvPr/>
        </p:nvSpPr>
        <p:spPr>
          <a:xfrm>
            <a:off x="793790" y="1831896"/>
            <a:ext cx="4215289" cy="523875"/>
          </a:xfrm>
          <a:prstGeom prst="rect">
            <a:avLst/>
          </a:prstGeom>
          <a:noFill/>
          <a:ln/>
        </p:spPr>
        <p:txBody>
          <a:bodyPr wrap="none" lIns="0" tIns="0" rIns="0" bIns="0" rtlCol="0" anchor="t"/>
          <a:lstStyle/>
          <a:p>
            <a:pPr marL="0" indent="0" algn="ctr">
              <a:lnSpc>
                <a:spcPts val="4100"/>
              </a:lnSpc>
              <a:buNone/>
            </a:pPr>
            <a:r>
              <a:rPr lang="en-US" sz="4100" dirty="0">
                <a:solidFill>
                  <a:srgbClr val="61615C"/>
                </a:solidFill>
                <a:latin typeface="Tomorrow Semi Bold" pitchFamily="34" charset="0"/>
                <a:ea typeface="Tomorrow Semi Bold" pitchFamily="34" charset="-122"/>
                <a:cs typeface="Tomorrow Semi Bold" pitchFamily="34" charset="-120"/>
              </a:rPr>
              <a:t>91%</a:t>
            </a:r>
            <a:endParaRPr lang="en-US" sz="4100" dirty="0"/>
          </a:p>
        </p:txBody>
      </p:sp>
      <p:sp>
        <p:nvSpPr>
          <p:cNvPr id="7" name="Text 4"/>
          <p:cNvSpPr/>
          <p:nvPr/>
        </p:nvSpPr>
        <p:spPr>
          <a:xfrm>
            <a:off x="1909048" y="2554129"/>
            <a:ext cx="1984653" cy="248007"/>
          </a:xfrm>
          <a:prstGeom prst="rect">
            <a:avLst/>
          </a:prstGeom>
          <a:noFill/>
          <a:ln/>
        </p:spPr>
        <p:txBody>
          <a:bodyPr wrap="none" lIns="0" tIns="0" rIns="0" bIns="0" rtlCol="0" anchor="t"/>
          <a:lstStyle/>
          <a:p>
            <a:pPr marL="0" indent="0" algn="ctr">
              <a:lnSpc>
                <a:spcPts val="1950"/>
              </a:lnSpc>
              <a:buNone/>
            </a:pPr>
            <a:r>
              <a:rPr lang="en-US" sz="1550" dirty="0">
                <a:solidFill>
                  <a:srgbClr val="61615C"/>
                </a:solidFill>
                <a:latin typeface="Tomorrow Semi Bold" pitchFamily="34" charset="0"/>
                <a:ea typeface="Tomorrow Semi Bold" pitchFamily="34" charset="-122"/>
                <a:cs typeface="Tomorrow Semi Bold" pitchFamily="34" charset="-120"/>
              </a:rPr>
              <a:t>XGBoost Accuracy</a:t>
            </a:r>
            <a:endParaRPr lang="en-US" sz="1550" dirty="0"/>
          </a:p>
        </p:txBody>
      </p:sp>
      <p:sp>
        <p:nvSpPr>
          <p:cNvPr id="8" name="Text 5"/>
          <p:cNvSpPr/>
          <p:nvPr/>
        </p:nvSpPr>
        <p:spPr>
          <a:xfrm>
            <a:off x="793790" y="2897386"/>
            <a:ext cx="4215289" cy="254079"/>
          </a:xfrm>
          <a:prstGeom prst="rect">
            <a:avLst/>
          </a:prstGeom>
          <a:noFill/>
          <a:ln/>
        </p:spPr>
        <p:txBody>
          <a:bodyPr wrap="none" lIns="0" tIns="0" rIns="0" bIns="0" rtlCol="0" anchor="t"/>
          <a:lstStyle/>
          <a:p>
            <a:pPr marL="0" indent="0" algn="ctr">
              <a:lnSpc>
                <a:spcPts val="2000"/>
              </a:lnSpc>
              <a:buNone/>
            </a:pPr>
            <a:r>
              <a:rPr lang="en-US" sz="1250" dirty="0">
                <a:solidFill>
                  <a:srgbClr val="61615C"/>
                </a:solidFill>
                <a:latin typeface="Tomorrow" pitchFamily="34" charset="0"/>
                <a:ea typeface="Tomorrow" pitchFamily="34" charset="-122"/>
                <a:cs typeface="Tomorrow" pitchFamily="34" charset="-120"/>
              </a:rPr>
              <a:t>Top-performing model overall</a:t>
            </a:r>
            <a:endParaRPr lang="en-US" sz="1250" dirty="0"/>
          </a:p>
        </p:txBody>
      </p:sp>
      <p:sp>
        <p:nvSpPr>
          <p:cNvPr id="9" name="Text 6"/>
          <p:cNvSpPr/>
          <p:nvPr/>
        </p:nvSpPr>
        <p:spPr>
          <a:xfrm>
            <a:off x="5207437" y="1831896"/>
            <a:ext cx="4215408" cy="523875"/>
          </a:xfrm>
          <a:prstGeom prst="rect">
            <a:avLst/>
          </a:prstGeom>
          <a:noFill/>
          <a:ln/>
        </p:spPr>
        <p:txBody>
          <a:bodyPr wrap="none" lIns="0" tIns="0" rIns="0" bIns="0" rtlCol="0" anchor="t"/>
          <a:lstStyle/>
          <a:p>
            <a:pPr marL="0" indent="0" algn="ctr">
              <a:lnSpc>
                <a:spcPts val="4100"/>
              </a:lnSpc>
              <a:buNone/>
            </a:pPr>
            <a:r>
              <a:rPr lang="en-US" sz="4100" dirty="0">
                <a:solidFill>
                  <a:srgbClr val="61615C"/>
                </a:solidFill>
                <a:latin typeface="Tomorrow Semi Bold" pitchFamily="34" charset="0"/>
                <a:ea typeface="Tomorrow Semi Bold" pitchFamily="34" charset="-122"/>
                <a:cs typeface="Tomorrow Semi Bold" pitchFamily="34" charset="-120"/>
              </a:rPr>
              <a:t>89%</a:t>
            </a:r>
            <a:endParaRPr lang="en-US" sz="4100" dirty="0"/>
          </a:p>
        </p:txBody>
      </p:sp>
      <p:sp>
        <p:nvSpPr>
          <p:cNvPr id="10" name="Text 7"/>
          <p:cNvSpPr/>
          <p:nvPr/>
        </p:nvSpPr>
        <p:spPr>
          <a:xfrm>
            <a:off x="6053971" y="2554129"/>
            <a:ext cx="2522339" cy="248007"/>
          </a:xfrm>
          <a:prstGeom prst="rect">
            <a:avLst/>
          </a:prstGeom>
          <a:noFill/>
          <a:ln/>
        </p:spPr>
        <p:txBody>
          <a:bodyPr wrap="none" lIns="0" tIns="0" rIns="0" bIns="0" rtlCol="0" anchor="t"/>
          <a:lstStyle/>
          <a:p>
            <a:pPr marL="0" indent="0" algn="ctr">
              <a:lnSpc>
                <a:spcPts val="1950"/>
              </a:lnSpc>
              <a:buNone/>
            </a:pPr>
            <a:r>
              <a:rPr lang="en-US" sz="1550" dirty="0">
                <a:solidFill>
                  <a:srgbClr val="61615C"/>
                </a:solidFill>
                <a:latin typeface="Tomorrow Semi Bold" pitchFamily="34" charset="0"/>
                <a:ea typeface="Tomorrow Semi Bold" pitchFamily="34" charset="-122"/>
                <a:cs typeface="Tomorrow Semi Bold" pitchFamily="34" charset="-120"/>
              </a:rPr>
              <a:t>Random Forest Accuracy</a:t>
            </a:r>
            <a:endParaRPr lang="en-US" sz="1550" dirty="0"/>
          </a:p>
        </p:txBody>
      </p:sp>
      <p:sp>
        <p:nvSpPr>
          <p:cNvPr id="11" name="Text 8"/>
          <p:cNvSpPr/>
          <p:nvPr/>
        </p:nvSpPr>
        <p:spPr>
          <a:xfrm>
            <a:off x="5207437" y="2897386"/>
            <a:ext cx="4215408" cy="254079"/>
          </a:xfrm>
          <a:prstGeom prst="rect">
            <a:avLst/>
          </a:prstGeom>
          <a:noFill/>
          <a:ln/>
        </p:spPr>
        <p:txBody>
          <a:bodyPr wrap="none" lIns="0" tIns="0" rIns="0" bIns="0" rtlCol="0" anchor="t"/>
          <a:lstStyle/>
          <a:p>
            <a:pPr marL="0" indent="0" algn="ctr">
              <a:lnSpc>
                <a:spcPts val="2000"/>
              </a:lnSpc>
              <a:buNone/>
            </a:pPr>
            <a:r>
              <a:rPr lang="en-US" sz="1250" dirty="0">
                <a:solidFill>
                  <a:srgbClr val="61615C"/>
                </a:solidFill>
                <a:latin typeface="Tomorrow" pitchFamily="34" charset="0"/>
                <a:ea typeface="Tomorrow" pitchFamily="34" charset="-122"/>
                <a:cs typeface="Tomorrow" pitchFamily="34" charset="-120"/>
              </a:rPr>
              <a:t>Strong second place performance</a:t>
            </a:r>
            <a:endParaRPr lang="en-US" sz="1250" dirty="0"/>
          </a:p>
        </p:txBody>
      </p:sp>
      <p:sp>
        <p:nvSpPr>
          <p:cNvPr id="12" name="Text 9"/>
          <p:cNvSpPr/>
          <p:nvPr/>
        </p:nvSpPr>
        <p:spPr>
          <a:xfrm>
            <a:off x="9621203" y="1831896"/>
            <a:ext cx="4215289" cy="523875"/>
          </a:xfrm>
          <a:prstGeom prst="rect">
            <a:avLst/>
          </a:prstGeom>
          <a:noFill/>
          <a:ln/>
        </p:spPr>
        <p:txBody>
          <a:bodyPr wrap="none" lIns="0" tIns="0" rIns="0" bIns="0" rtlCol="0" anchor="t"/>
          <a:lstStyle/>
          <a:p>
            <a:pPr marL="0" indent="0" algn="ctr">
              <a:lnSpc>
                <a:spcPts val="4100"/>
              </a:lnSpc>
              <a:buNone/>
            </a:pPr>
            <a:r>
              <a:rPr lang="en-US" sz="4100" dirty="0">
                <a:solidFill>
                  <a:srgbClr val="61615C"/>
                </a:solidFill>
                <a:latin typeface="Tomorrow Semi Bold" pitchFamily="34" charset="0"/>
                <a:ea typeface="Tomorrow Semi Bold" pitchFamily="34" charset="-122"/>
                <a:cs typeface="Tomorrow Semi Bold" pitchFamily="34" charset="-120"/>
              </a:rPr>
              <a:t>0.94</a:t>
            </a:r>
            <a:endParaRPr lang="en-US" sz="4100" dirty="0"/>
          </a:p>
        </p:txBody>
      </p:sp>
      <p:sp>
        <p:nvSpPr>
          <p:cNvPr id="13" name="Text 10"/>
          <p:cNvSpPr/>
          <p:nvPr/>
        </p:nvSpPr>
        <p:spPr>
          <a:xfrm>
            <a:off x="10736461" y="2554129"/>
            <a:ext cx="1984653" cy="248007"/>
          </a:xfrm>
          <a:prstGeom prst="rect">
            <a:avLst/>
          </a:prstGeom>
          <a:noFill/>
          <a:ln/>
        </p:spPr>
        <p:txBody>
          <a:bodyPr wrap="none" lIns="0" tIns="0" rIns="0" bIns="0" rtlCol="0" anchor="t"/>
          <a:lstStyle/>
          <a:p>
            <a:pPr marL="0" indent="0" algn="ctr">
              <a:lnSpc>
                <a:spcPts val="1950"/>
              </a:lnSpc>
              <a:buNone/>
            </a:pPr>
            <a:r>
              <a:rPr lang="en-US" sz="1550" dirty="0">
                <a:solidFill>
                  <a:srgbClr val="61615C"/>
                </a:solidFill>
                <a:latin typeface="Tomorrow Semi Bold" pitchFamily="34" charset="0"/>
                <a:ea typeface="Tomorrow Semi Bold" pitchFamily="34" charset="-122"/>
                <a:cs typeface="Tomorrow Semi Bold" pitchFamily="34" charset="-120"/>
              </a:rPr>
              <a:t>ROC-AUC Score</a:t>
            </a:r>
            <a:endParaRPr lang="en-US" sz="1550" dirty="0"/>
          </a:p>
        </p:txBody>
      </p:sp>
      <p:sp>
        <p:nvSpPr>
          <p:cNvPr id="14" name="Text 11"/>
          <p:cNvSpPr/>
          <p:nvPr/>
        </p:nvSpPr>
        <p:spPr>
          <a:xfrm>
            <a:off x="9621203" y="2897386"/>
            <a:ext cx="4215289" cy="254079"/>
          </a:xfrm>
          <a:prstGeom prst="rect">
            <a:avLst/>
          </a:prstGeom>
          <a:noFill/>
          <a:ln/>
        </p:spPr>
        <p:txBody>
          <a:bodyPr wrap="none" lIns="0" tIns="0" rIns="0" bIns="0" rtlCol="0" anchor="t"/>
          <a:lstStyle/>
          <a:p>
            <a:pPr marL="0" indent="0" algn="ctr">
              <a:lnSpc>
                <a:spcPts val="2000"/>
              </a:lnSpc>
              <a:buNone/>
            </a:pPr>
            <a:r>
              <a:rPr lang="en-US" sz="1250" dirty="0">
                <a:solidFill>
                  <a:srgbClr val="61615C"/>
                </a:solidFill>
                <a:latin typeface="Tomorrow" pitchFamily="34" charset="0"/>
                <a:ea typeface="Tomorrow" pitchFamily="34" charset="-122"/>
                <a:cs typeface="Tomorrow" pitchFamily="34" charset="-120"/>
              </a:rPr>
              <a:t>Excellent discrimination capability</a:t>
            </a:r>
            <a:endParaRPr lang="en-US" sz="1250" dirty="0"/>
          </a:p>
        </p:txBody>
      </p:sp>
      <p:sp>
        <p:nvSpPr>
          <p:cNvPr id="15" name="Text 12"/>
          <p:cNvSpPr/>
          <p:nvPr/>
        </p:nvSpPr>
        <p:spPr>
          <a:xfrm>
            <a:off x="793790" y="3330059"/>
            <a:ext cx="13042821" cy="508159"/>
          </a:xfrm>
          <a:prstGeom prst="rect">
            <a:avLst/>
          </a:prstGeom>
          <a:noFill/>
          <a:ln/>
        </p:spPr>
        <p:txBody>
          <a:bodyPr wrap="square" lIns="0" tIns="0" rIns="0" bIns="0" rtlCol="0" anchor="t"/>
          <a:lstStyle/>
          <a:p>
            <a:pPr marL="0" indent="0" algn="l">
              <a:lnSpc>
                <a:spcPts val="2000"/>
              </a:lnSpc>
              <a:buNone/>
            </a:pPr>
            <a:r>
              <a:rPr lang="en-US" sz="1250" dirty="0">
                <a:solidFill>
                  <a:srgbClr val="61615C"/>
                </a:solidFill>
                <a:latin typeface="Tomorrow" pitchFamily="34" charset="0"/>
                <a:ea typeface="Tomorrow" pitchFamily="34" charset="-122"/>
                <a:cs typeface="Tomorrow" pitchFamily="34" charset="-120"/>
              </a:rPr>
              <a:t>Comprehensive model evaluation showed that </a:t>
            </a:r>
            <a:r>
              <a:rPr lang="en-US" sz="1250" b="1" dirty="0">
                <a:solidFill>
                  <a:srgbClr val="61615C"/>
                </a:solidFill>
                <a:latin typeface="Tomorrow" pitchFamily="34" charset="0"/>
                <a:ea typeface="Tomorrow" pitchFamily="34" charset="-122"/>
                <a:cs typeface="Tomorrow" pitchFamily="34" charset="-120"/>
              </a:rPr>
              <a:t>Random Forest and XGBoost outperformed baseline models</a:t>
            </a:r>
            <a:r>
              <a:rPr lang="en-US" sz="1250" dirty="0">
                <a:solidFill>
                  <a:srgbClr val="61615C"/>
                </a:solidFill>
                <a:latin typeface="Tomorrow" pitchFamily="34" charset="0"/>
                <a:ea typeface="Tomorrow" pitchFamily="34" charset="-122"/>
                <a:cs typeface="Tomorrow" pitchFamily="34" charset="-120"/>
              </a:rPr>
              <a:t> such as Logistic Regression and KNN. Among them, </a:t>
            </a:r>
            <a:r>
              <a:rPr lang="en-US" sz="1250" b="1" dirty="0">
                <a:solidFill>
                  <a:srgbClr val="61615C"/>
                </a:solidFill>
                <a:latin typeface="Tomorrow" pitchFamily="34" charset="0"/>
                <a:ea typeface="Tomorrow" pitchFamily="34" charset="-122"/>
                <a:cs typeface="Tomorrow" pitchFamily="34" charset="-120"/>
              </a:rPr>
              <a:t>Random Forest demonstrated superior test-set performance</a:t>
            </a:r>
            <a:r>
              <a:rPr lang="en-US" sz="1250" dirty="0">
                <a:solidFill>
                  <a:srgbClr val="61615C"/>
                </a:solidFill>
                <a:latin typeface="Tomorrow" pitchFamily="34" charset="0"/>
                <a:ea typeface="Tomorrow" pitchFamily="34" charset="-122"/>
                <a:cs typeface="Tomorrow" pitchFamily="34" charset="-120"/>
              </a:rPr>
              <a:t>, particularly in recall and F1-score, indicating better identification of subscribing customers.</a:t>
            </a:r>
            <a:endParaRPr lang="en-US" sz="1250" dirty="0"/>
          </a:p>
        </p:txBody>
      </p:sp>
      <p:sp>
        <p:nvSpPr>
          <p:cNvPr id="16" name="Text 13"/>
          <p:cNvSpPr/>
          <p:nvPr/>
        </p:nvSpPr>
        <p:spPr>
          <a:xfrm>
            <a:off x="793790" y="4016812"/>
            <a:ext cx="13042821" cy="508159"/>
          </a:xfrm>
          <a:prstGeom prst="rect">
            <a:avLst/>
          </a:prstGeom>
          <a:noFill/>
          <a:ln/>
        </p:spPr>
        <p:txBody>
          <a:bodyPr wrap="square" lIns="0" tIns="0" rIns="0" bIns="0" rtlCol="0" anchor="t"/>
          <a:lstStyle/>
          <a:p>
            <a:pPr marL="0" indent="0" algn="l">
              <a:lnSpc>
                <a:spcPts val="2000"/>
              </a:lnSpc>
              <a:buNone/>
            </a:pPr>
            <a:r>
              <a:rPr lang="en-US" sz="1250" dirty="0">
                <a:solidFill>
                  <a:srgbClr val="61615C"/>
                </a:solidFill>
                <a:latin typeface="Tomorrow" pitchFamily="34" charset="0"/>
                <a:ea typeface="Tomorrow" pitchFamily="34" charset="-122"/>
                <a:cs typeface="Tomorrow" pitchFamily="34" charset="-120"/>
              </a:rPr>
              <a:t>The strong ROC-AUC scores indicate good discriminative capability, allowing effective separation between subscribers and non-subscribers across different decision thresholds.</a:t>
            </a:r>
            <a:endParaRPr lang="en-US" sz="1250" dirty="0"/>
          </a:p>
        </p:txBody>
      </p:sp>
      <p:sp>
        <p:nvSpPr>
          <p:cNvPr id="17" name="Text 14"/>
          <p:cNvSpPr/>
          <p:nvPr/>
        </p:nvSpPr>
        <p:spPr>
          <a:xfrm>
            <a:off x="793790" y="4862274"/>
            <a:ext cx="2381607" cy="297656"/>
          </a:xfrm>
          <a:prstGeom prst="rect">
            <a:avLst/>
          </a:prstGeom>
          <a:noFill/>
          <a:ln/>
        </p:spPr>
        <p:txBody>
          <a:bodyPr wrap="none" lIns="0" tIns="0" rIns="0" bIns="0" rtlCol="0" anchor="t"/>
          <a:lstStyle/>
          <a:p>
            <a:pPr marL="0" indent="0" algn="l">
              <a:lnSpc>
                <a:spcPts val="2300"/>
              </a:lnSpc>
              <a:buNone/>
            </a:pPr>
            <a:r>
              <a:rPr lang="en-US" sz="1850" dirty="0">
                <a:solidFill>
                  <a:srgbClr val="1D1D1B"/>
                </a:solidFill>
                <a:latin typeface="Tomorrow Semi Bold" pitchFamily="34" charset="0"/>
                <a:ea typeface="Tomorrow Semi Bold" pitchFamily="34" charset="-122"/>
                <a:cs typeface="Tomorrow Semi Bold" pitchFamily="34" charset="-120"/>
              </a:rPr>
              <a:t>Key Findings</a:t>
            </a:r>
            <a:endParaRPr lang="en-US" sz="1850" dirty="0"/>
          </a:p>
        </p:txBody>
      </p:sp>
      <p:sp>
        <p:nvSpPr>
          <p:cNvPr id="18" name="Text 15"/>
          <p:cNvSpPr/>
          <p:nvPr/>
        </p:nvSpPr>
        <p:spPr>
          <a:xfrm>
            <a:off x="793790" y="5318641"/>
            <a:ext cx="6327815" cy="508159"/>
          </a:xfrm>
          <a:prstGeom prst="rect">
            <a:avLst/>
          </a:prstGeom>
          <a:noFill/>
          <a:ln/>
        </p:spPr>
        <p:txBody>
          <a:bodyPr wrap="square" lIns="0" tIns="0" rIns="0" bIns="0" rtlCol="0" anchor="t"/>
          <a:lstStyle/>
          <a:p>
            <a:pPr marL="342900" indent="-342900" algn="l">
              <a:lnSpc>
                <a:spcPts val="2000"/>
              </a:lnSpc>
              <a:buSzPct val="100000"/>
              <a:buChar char="•"/>
            </a:pPr>
            <a:r>
              <a:rPr lang="en-US" sz="1250" b="1" dirty="0">
                <a:solidFill>
                  <a:srgbClr val="61615C"/>
                </a:solidFill>
                <a:latin typeface="Tomorrow" pitchFamily="34" charset="0"/>
                <a:ea typeface="Tomorrow" pitchFamily="34" charset="-122"/>
                <a:cs typeface="Tomorrow" pitchFamily="34" charset="-120"/>
              </a:rPr>
              <a:t>Ensemble superiority:</a:t>
            </a:r>
            <a:r>
              <a:rPr lang="en-US" sz="1250" dirty="0">
                <a:solidFill>
                  <a:srgbClr val="61615C"/>
                </a:solidFill>
                <a:latin typeface="Tomorrow" pitchFamily="34" charset="0"/>
                <a:ea typeface="Tomorrow" pitchFamily="34" charset="-122"/>
                <a:cs typeface="Tomorrow" pitchFamily="34" charset="-120"/>
              </a:rPr>
              <a:t> Tree-based ensemble models outperformed individual classifiers, validating the effectiveness of ensemble learning</a:t>
            </a:r>
            <a:endParaRPr lang="en-US" sz="1250" dirty="0"/>
          </a:p>
        </p:txBody>
      </p:sp>
      <p:sp>
        <p:nvSpPr>
          <p:cNvPr id="19" name="Text 16"/>
          <p:cNvSpPr/>
          <p:nvPr/>
        </p:nvSpPr>
        <p:spPr>
          <a:xfrm>
            <a:off x="793790" y="5882283"/>
            <a:ext cx="6327815" cy="508159"/>
          </a:xfrm>
          <a:prstGeom prst="rect">
            <a:avLst/>
          </a:prstGeom>
          <a:noFill/>
          <a:ln/>
        </p:spPr>
        <p:txBody>
          <a:bodyPr wrap="square" lIns="0" tIns="0" rIns="0" bIns="0" rtlCol="0" anchor="t"/>
          <a:lstStyle/>
          <a:p>
            <a:pPr marL="342900" indent="-342900" algn="l">
              <a:lnSpc>
                <a:spcPts val="2000"/>
              </a:lnSpc>
              <a:buSzPct val="100000"/>
              <a:buChar char="•"/>
            </a:pPr>
            <a:r>
              <a:rPr lang="en-US" sz="1250" b="1" dirty="0">
                <a:solidFill>
                  <a:srgbClr val="61615C"/>
                </a:solidFill>
                <a:latin typeface="Tomorrow" pitchFamily="34" charset="0"/>
                <a:ea typeface="Tomorrow" pitchFamily="34" charset="-122"/>
                <a:cs typeface="Tomorrow" pitchFamily="34" charset="-120"/>
              </a:rPr>
              <a:t>Feature interactions:</a:t>
            </a:r>
            <a:r>
              <a:rPr lang="en-US" sz="1250" dirty="0">
                <a:solidFill>
                  <a:srgbClr val="61615C"/>
                </a:solidFill>
                <a:latin typeface="Tomorrow" pitchFamily="34" charset="0"/>
                <a:ea typeface="Tomorrow" pitchFamily="34" charset="-122"/>
                <a:cs typeface="Tomorrow" pitchFamily="34" charset="-120"/>
              </a:rPr>
              <a:t> Strong performance of non-linear models suggests complex relationships between customer attributes and subscription decisions</a:t>
            </a:r>
            <a:endParaRPr lang="en-US" sz="1250" dirty="0"/>
          </a:p>
        </p:txBody>
      </p:sp>
      <p:sp>
        <p:nvSpPr>
          <p:cNvPr id="20" name="Text 17"/>
          <p:cNvSpPr/>
          <p:nvPr/>
        </p:nvSpPr>
        <p:spPr>
          <a:xfrm>
            <a:off x="793790" y="6445925"/>
            <a:ext cx="6327815" cy="508159"/>
          </a:xfrm>
          <a:prstGeom prst="rect">
            <a:avLst/>
          </a:prstGeom>
          <a:noFill/>
          <a:ln/>
        </p:spPr>
        <p:txBody>
          <a:bodyPr wrap="square" lIns="0" tIns="0" rIns="0" bIns="0" rtlCol="0" anchor="t"/>
          <a:lstStyle/>
          <a:p>
            <a:pPr marL="342900" indent="-342900" algn="l">
              <a:lnSpc>
                <a:spcPts val="2000"/>
              </a:lnSpc>
              <a:buSzPct val="100000"/>
              <a:buChar char="•"/>
            </a:pPr>
            <a:r>
              <a:rPr lang="en-US" sz="1250" b="1" dirty="0">
                <a:solidFill>
                  <a:srgbClr val="61615C"/>
                </a:solidFill>
                <a:latin typeface="Tomorrow" pitchFamily="34" charset="0"/>
                <a:ea typeface="Tomorrow" pitchFamily="34" charset="-122"/>
                <a:cs typeface="Tomorrow" pitchFamily="34" charset="-120"/>
              </a:rPr>
              <a:t>Balanced performance:</a:t>
            </a:r>
            <a:r>
              <a:rPr lang="en-US" sz="1250" dirty="0">
                <a:solidFill>
                  <a:srgbClr val="61615C"/>
                </a:solidFill>
                <a:latin typeface="Tomorrow" pitchFamily="34" charset="0"/>
                <a:ea typeface="Tomorrow" pitchFamily="34" charset="-122"/>
                <a:cs typeface="Tomorrow" pitchFamily="34" charset="-120"/>
              </a:rPr>
              <a:t> Random Forest achieved the best balance between precision and recall, reflected in the highest F1-score</a:t>
            </a:r>
            <a:endParaRPr lang="en-US" sz="1250" dirty="0"/>
          </a:p>
        </p:txBody>
      </p:sp>
      <p:sp>
        <p:nvSpPr>
          <p:cNvPr id="21" name="Text 18"/>
          <p:cNvSpPr/>
          <p:nvPr/>
        </p:nvSpPr>
        <p:spPr>
          <a:xfrm>
            <a:off x="793790" y="7009567"/>
            <a:ext cx="6327815" cy="508159"/>
          </a:xfrm>
          <a:prstGeom prst="rect">
            <a:avLst/>
          </a:prstGeom>
          <a:noFill/>
          <a:ln/>
        </p:spPr>
        <p:txBody>
          <a:bodyPr wrap="square" lIns="0" tIns="0" rIns="0" bIns="0" rtlCol="0" anchor="t"/>
          <a:lstStyle/>
          <a:p>
            <a:pPr marL="342900" indent="-342900" algn="l">
              <a:lnSpc>
                <a:spcPts val="2000"/>
              </a:lnSpc>
              <a:buSzPct val="100000"/>
              <a:buChar char="•"/>
            </a:pPr>
            <a:r>
              <a:rPr lang="en-US" sz="1250" b="1" dirty="0">
                <a:solidFill>
                  <a:srgbClr val="61615C"/>
                </a:solidFill>
                <a:latin typeface="Tomorrow" pitchFamily="34" charset="0"/>
                <a:ea typeface="Tomorrow" pitchFamily="34" charset="-122"/>
                <a:cs typeface="Tomorrow" pitchFamily="34" charset="-120"/>
              </a:rPr>
              <a:t>Generalization:</a:t>
            </a:r>
            <a:r>
              <a:rPr lang="en-US" sz="1250" dirty="0">
                <a:solidFill>
                  <a:srgbClr val="61615C"/>
                </a:solidFill>
                <a:latin typeface="Tomorrow" pitchFamily="34" charset="0"/>
                <a:ea typeface="Tomorrow" pitchFamily="34" charset="-122"/>
                <a:cs typeface="Tomorrow" pitchFamily="34" charset="-120"/>
              </a:rPr>
              <a:t> Comparable training and testing performance indicates minimal overfitting</a:t>
            </a:r>
            <a:endParaRPr lang="en-US" sz="1250" dirty="0"/>
          </a:p>
        </p:txBody>
      </p:sp>
      <p:sp>
        <p:nvSpPr>
          <p:cNvPr id="22" name="Text 19"/>
          <p:cNvSpPr/>
          <p:nvPr/>
        </p:nvSpPr>
        <p:spPr>
          <a:xfrm>
            <a:off x="7516416" y="4862274"/>
            <a:ext cx="2381607" cy="297656"/>
          </a:xfrm>
          <a:prstGeom prst="rect">
            <a:avLst/>
          </a:prstGeom>
          <a:noFill/>
          <a:ln/>
        </p:spPr>
        <p:txBody>
          <a:bodyPr wrap="none" lIns="0" tIns="0" rIns="0" bIns="0" rtlCol="0" anchor="t"/>
          <a:lstStyle/>
          <a:p>
            <a:pPr marL="0" indent="0" algn="l">
              <a:lnSpc>
                <a:spcPts val="2300"/>
              </a:lnSpc>
              <a:buNone/>
            </a:pPr>
            <a:r>
              <a:rPr lang="en-US" sz="1850" dirty="0">
                <a:solidFill>
                  <a:srgbClr val="1D1D1B"/>
                </a:solidFill>
                <a:latin typeface="Tomorrow Semi Bold" pitchFamily="34" charset="0"/>
                <a:ea typeface="Tomorrow Semi Bold" pitchFamily="34" charset="-122"/>
                <a:cs typeface="Tomorrow Semi Bold" pitchFamily="34" charset="-120"/>
              </a:rPr>
              <a:t>Business Impact</a:t>
            </a:r>
            <a:endParaRPr lang="en-US" sz="1850" dirty="0"/>
          </a:p>
        </p:txBody>
      </p:sp>
      <p:sp>
        <p:nvSpPr>
          <p:cNvPr id="23" name="Text 20"/>
          <p:cNvSpPr/>
          <p:nvPr/>
        </p:nvSpPr>
        <p:spPr>
          <a:xfrm>
            <a:off x="7516416" y="5318641"/>
            <a:ext cx="6327815" cy="254079"/>
          </a:xfrm>
          <a:prstGeom prst="rect">
            <a:avLst/>
          </a:prstGeom>
          <a:noFill/>
          <a:ln/>
        </p:spPr>
        <p:txBody>
          <a:bodyPr wrap="none" lIns="0" tIns="0" rIns="0" bIns="0" rtlCol="0" anchor="t"/>
          <a:lstStyle/>
          <a:p>
            <a:pPr marL="0" indent="0" algn="l">
              <a:lnSpc>
                <a:spcPts val="2000"/>
              </a:lnSpc>
              <a:buNone/>
            </a:pPr>
            <a:r>
              <a:rPr lang="en-US" sz="1250" dirty="0">
                <a:solidFill>
                  <a:srgbClr val="61615C"/>
                </a:solidFill>
                <a:latin typeface="Tomorrow" pitchFamily="34" charset="0"/>
                <a:ea typeface="Tomorrow" pitchFamily="34" charset="-122"/>
                <a:cs typeface="Tomorrow" pitchFamily="34" charset="-120"/>
              </a:rPr>
              <a:t>By deploying the </a:t>
            </a:r>
            <a:r>
              <a:rPr lang="en-US" sz="1250" b="1" dirty="0">
                <a:solidFill>
                  <a:srgbClr val="61615C"/>
                </a:solidFill>
                <a:latin typeface="Tomorrow" pitchFamily="34" charset="0"/>
                <a:ea typeface="Tomorrow" pitchFamily="34" charset="-122"/>
                <a:cs typeface="Tomorrow" pitchFamily="34" charset="-120"/>
              </a:rPr>
              <a:t>Random Forest model</a:t>
            </a:r>
            <a:r>
              <a:rPr lang="en-US" sz="1250" dirty="0">
                <a:solidFill>
                  <a:srgbClr val="61615C"/>
                </a:solidFill>
                <a:latin typeface="Tomorrow" pitchFamily="34" charset="0"/>
                <a:ea typeface="Tomorrow" pitchFamily="34" charset="-122"/>
                <a:cs typeface="Tomorrow" pitchFamily="34" charset="-120"/>
              </a:rPr>
              <a:t>, the bank can:</a:t>
            </a:r>
            <a:endParaRPr lang="en-US" sz="1250" dirty="0"/>
          </a:p>
        </p:txBody>
      </p:sp>
      <p:sp>
        <p:nvSpPr>
          <p:cNvPr id="24" name="Text 21"/>
          <p:cNvSpPr/>
          <p:nvPr/>
        </p:nvSpPr>
        <p:spPr>
          <a:xfrm>
            <a:off x="7516416" y="5715595"/>
            <a:ext cx="6327815" cy="254079"/>
          </a:xfrm>
          <a:prstGeom prst="rect">
            <a:avLst/>
          </a:prstGeom>
          <a:noFill/>
          <a:ln/>
        </p:spPr>
        <p:txBody>
          <a:bodyPr wrap="none" lIns="0" tIns="0" rIns="0" bIns="0" rtlCol="0" anchor="t"/>
          <a:lstStyle/>
          <a:p>
            <a:pPr marL="342900" indent="-342900" algn="l">
              <a:lnSpc>
                <a:spcPts val="2000"/>
              </a:lnSpc>
              <a:buSzPct val="100000"/>
              <a:buChar char="•"/>
            </a:pPr>
            <a:r>
              <a:rPr lang="en-US" sz="1250" dirty="0">
                <a:solidFill>
                  <a:srgbClr val="61615C"/>
                </a:solidFill>
                <a:latin typeface="Tomorrow" pitchFamily="34" charset="0"/>
                <a:ea typeface="Tomorrow" pitchFamily="34" charset="-122"/>
                <a:cs typeface="Tomorrow" pitchFamily="34" charset="-120"/>
              </a:rPr>
              <a:t>Identify high-probability subscription candidates more effectively</a:t>
            </a:r>
            <a:endParaRPr lang="en-US" sz="1250" dirty="0"/>
          </a:p>
        </p:txBody>
      </p:sp>
      <p:sp>
        <p:nvSpPr>
          <p:cNvPr id="25" name="Text 22"/>
          <p:cNvSpPr/>
          <p:nvPr/>
        </p:nvSpPr>
        <p:spPr>
          <a:xfrm>
            <a:off x="7516416" y="6025158"/>
            <a:ext cx="6327815" cy="254079"/>
          </a:xfrm>
          <a:prstGeom prst="rect">
            <a:avLst/>
          </a:prstGeom>
          <a:noFill/>
          <a:ln/>
        </p:spPr>
        <p:txBody>
          <a:bodyPr wrap="none" lIns="0" tIns="0" rIns="0" bIns="0" rtlCol="0" anchor="t"/>
          <a:lstStyle/>
          <a:p>
            <a:pPr marL="342900" indent="-342900" algn="l">
              <a:lnSpc>
                <a:spcPts val="2000"/>
              </a:lnSpc>
              <a:buSzPct val="100000"/>
              <a:buChar char="•"/>
            </a:pPr>
            <a:r>
              <a:rPr lang="en-US" sz="1250" dirty="0">
                <a:solidFill>
                  <a:srgbClr val="61615C"/>
                </a:solidFill>
                <a:latin typeface="Tomorrow" pitchFamily="34" charset="0"/>
                <a:ea typeface="Tomorrow" pitchFamily="34" charset="-122"/>
                <a:cs typeface="Tomorrow" pitchFamily="34" charset="-120"/>
              </a:rPr>
              <a:t>Improve customer targeting by prioritizing recall of potential subscribers</a:t>
            </a:r>
            <a:endParaRPr lang="en-US" sz="1250" dirty="0"/>
          </a:p>
        </p:txBody>
      </p:sp>
      <p:sp>
        <p:nvSpPr>
          <p:cNvPr id="26" name="Text 23"/>
          <p:cNvSpPr/>
          <p:nvPr/>
        </p:nvSpPr>
        <p:spPr>
          <a:xfrm>
            <a:off x="7516416" y="6334720"/>
            <a:ext cx="6327815" cy="254079"/>
          </a:xfrm>
          <a:prstGeom prst="rect">
            <a:avLst/>
          </a:prstGeom>
          <a:noFill/>
          <a:ln/>
        </p:spPr>
        <p:txBody>
          <a:bodyPr wrap="none" lIns="0" tIns="0" rIns="0" bIns="0" rtlCol="0" anchor="t"/>
          <a:lstStyle/>
          <a:p>
            <a:pPr marL="342900" indent="-342900" algn="l">
              <a:lnSpc>
                <a:spcPts val="2000"/>
              </a:lnSpc>
              <a:buSzPct val="100000"/>
              <a:buChar char="•"/>
            </a:pPr>
            <a:r>
              <a:rPr lang="en-US" sz="1250" dirty="0">
                <a:solidFill>
                  <a:srgbClr val="61615C"/>
                </a:solidFill>
                <a:latin typeface="Tomorrow" pitchFamily="34" charset="0"/>
                <a:ea typeface="Tomorrow" pitchFamily="34" charset="-122"/>
                <a:cs typeface="Tomorrow" pitchFamily="34" charset="-120"/>
              </a:rPr>
              <a:t>Reduce unnecessary marketing outreach</a:t>
            </a:r>
            <a:endParaRPr lang="en-US" sz="1250" dirty="0"/>
          </a:p>
        </p:txBody>
      </p:sp>
      <p:sp>
        <p:nvSpPr>
          <p:cNvPr id="27" name="Text 24"/>
          <p:cNvSpPr/>
          <p:nvPr/>
        </p:nvSpPr>
        <p:spPr>
          <a:xfrm>
            <a:off x="7516416" y="6644283"/>
            <a:ext cx="6327815" cy="254079"/>
          </a:xfrm>
          <a:prstGeom prst="rect">
            <a:avLst/>
          </a:prstGeom>
          <a:noFill/>
          <a:ln/>
        </p:spPr>
        <p:txBody>
          <a:bodyPr wrap="none" lIns="0" tIns="0" rIns="0" bIns="0" rtlCol="0" anchor="t"/>
          <a:lstStyle/>
          <a:p>
            <a:pPr marL="342900" indent="-342900" algn="l">
              <a:lnSpc>
                <a:spcPts val="2000"/>
              </a:lnSpc>
              <a:buSzPct val="100000"/>
              <a:buChar char="•"/>
            </a:pPr>
            <a:r>
              <a:rPr lang="en-US" sz="1250" dirty="0">
                <a:solidFill>
                  <a:srgbClr val="61615C"/>
                </a:solidFill>
                <a:latin typeface="Tomorrow" pitchFamily="34" charset="0"/>
                <a:ea typeface="Tomorrow" pitchFamily="34" charset="-122"/>
                <a:cs typeface="Tomorrow" pitchFamily="34" charset="-120"/>
              </a:rPr>
              <a:t>Enhance campaign ROI through data-driven decision-making</a:t>
            </a:r>
            <a:endParaRPr lang="en-US" sz="1250" dirty="0"/>
          </a:p>
        </p:txBody>
      </p:sp>
      <p:sp>
        <p:nvSpPr>
          <p:cNvPr id="28" name="Text 25"/>
          <p:cNvSpPr/>
          <p:nvPr/>
        </p:nvSpPr>
        <p:spPr>
          <a:xfrm>
            <a:off x="7516416" y="6953845"/>
            <a:ext cx="6327815" cy="254079"/>
          </a:xfrm>
          <a:prstGeom prst="rect">
            <a:avLst/>
          </a:prstGeom>
          <a:noFill/>
          <a:ln/>
        </p:spPr>
        <p:txBody>
          <a:bodyPr wrap="none" lIns="0" tIns="0" rIns="0" bIns="0" rtlCol="0" anchor="t"/>
          <a:lstStyle/>
          <a:p>
            <a:pPr marL="342900" indent="-342900" algn="l">
              <a:lnSpc>
                <a:spcPts val="2000"/>
              </a:lnSpc>
              <a:buSzPct val="100000"/>
              <a:buChar char="•"/>
            </a:pPr>
            <a:r>
              <a:rPr lang="en-US" sz="1250" dirty="0">
                <a:solidFill>
                  <a:srgbClr val="61615C"/>
                </a:solidFill>
                <a:latin typeface="Tomorrow" pitchFamily="34" charset="0"/>
                <a:ea typeface="Tomorrow" pitchFamily="34" charset="-122"/>
                <a:cs typeface="Tomorrow" pitchFamily="34" charset="-120"/>
              </a:rPr>
              <a:t>Optimize allocation of marketing resources</a:t>
            </a:r>
            <a:endParaRPr lang="en-US" sz="1250" dirty="0"/>
          </a:p>
        </p:txBody>
      </p:sp>
      <p:sp>
        <p:nvSpPr>
          <p:cNvPr id="29" name="Rectangle 28">
            <a:extLst>
              <a:ext uri="{FF2B5EF4-FFF2-40B4-BE49-F238E27FC236}">
                <a16:creationId xmlns:a16="http://schemas.microsoft.com/office/drawing/2014/main" id="{C2D61AA1-203D-C481-7833-194CD0C80FD7}"/>
              </a:ext>
            </a:extLst>
          </p:cNvPr>
          <p:cNvSpPr/>
          <p:nvPr/>
        </p:nvSpPr>
        <p:spPr>
          <a:xfrm>
            <a:off x="12855388" y="7753483"/>
            <a:ext cx="1775012" cy="441064"/>
          </a:xfrm>
          <a:prstGeom prst="rect">
            <a:avLst/>
          </a:prstGeom>
          <a:solidFill>
            <a:srgbClr val="FCFCF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813911"/>
            <a:ext cx="3225165" cy="403146"/>
          </a:xfrm>
          <a:prstGeom prst="rect">
            <a:avLst/>
          </a:prstGeom>
          <a:noFill/>
          <a:ln/>
        </p:spPr>
        <p:txBody>
          <a:bodyPr wrap="none" lIns="0" tIns="0" rIns="0" bIns="0" rtlCol="0" anchor="t"/>
          <a:lstStyle/>
          <a:p>
            <a:pPr marL="0" indent="0" algn="l">
              <a:lnSpc>
                <a:spcPts val="3150"/>
              </a:lnSpc>
              <a:buNone/>
            </a:pPr>
            <a:r>
              <a:rPr lang="en-US" sz="2500" dirty="0">
                <a:solidFill>
                  <a:srgbClr val="1D1D1B"/>
                </a:solidFill>
                <a:latin typeface="Tomorrow Semi Bold" pitchFamily="34" charset="0"/>
                <a:ea typeface="Tomorrow Semi Bold" pitchFamily="34" charset="-122"/>
                <a:cs typeface="Tomorrow Semi Bold" pitchFamily="34" charset="-120"/>
              </a:rPr>
              <a:t>Conclusion</a:t>
            </a:r>
            <a:endParaRPr lang="en-US" sz="2500" dirty="0"/>
          </a:p>
        </p:txBody>
      </p:sp>
      <p:sp>
        <p:nvSpPr>
          <p:cNvPr id="3" name="Shape 1"/>
          <p:cNvSpPr/>
          <p:nvPr/>
        </p:nvSpPr>
        <p:spPr>
          <a:xfrm>
            <a:off x="793790" y="1475065"/>
            <a:ext cx="4261604" cy="2331720"/>
          </a:xfrm>
          <a:prstGeom prst="roundRect">
            <a:avLst>
              <a:gd name="adj" fmla="val 830"/>
            </a:avLst>
          </a:prstGeom>
          <a:solidFill>
            <a:srgbClr val="F0EAEA"/>
          </a:solidFill>
          <a:ln/>
        </p:spPr>
        <p:txBody>
          <a:bodyPr/>
          <a:lstStyle/>
          <a:p>
            <a:endParaRPr lang="en-IN"/>
          </a:p>
        </p:txBody>
      </p:sp>
      <p:sp>
        <p:nvSpPr>
          <p:cNvPr id="4" name="Shape 2"/>
          <p:cNvSpPr/>
          <p:nvPr/>
        </p:nvSpPr>
        <p:spPr>
          <a:xfrm>
            <a:off x="922734" y="1604010"/>
            <a:ext cx="386953" cy="386953"/>
          </a:xfrm>
          <a:prstGeom prst="roundRect">
            <a:avLst>
              <a:gd name="adj" fmla="val 23628414"/>
            </a:avLst>
          </a:prstGeom>
          <a:solidFill>
            <a:srgbClr val="1D1D1B"/>
          </a:solidFill>
          <a:ln/>
        </p:spPr>
        <p:txBody>
          <a:bodyPr/>
          <a:lstStyle/>
          <a:p>
            <a:endParaRPr lang="en-IN"/>
          </a:p>
        </p:txBody>
      </p:sp>
      <p:pic>
        <p:nvPicPr>
          <p:cNvPr id="5"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29176" y="1710452"/>
            <a:ext cx="174069" cy="174069"/>
          </a:xfrm>
          <a:prstGeom prst="rect">
            <a:avLst/>
          </a:prstGeom>
        </p:spPr>
      </p:pic>
      <p:sp>
        <p:nvSpPr>
          <p:cNvPr id="6" name="Text 3"/>
          <p:cNvSpPr/>
          <p:nvPr/>
        </p:nvSpPr>
        <p:spPr>
          <a:xfrm>
            <a:off x="922734" y="2119908"/>
            <a:ext cx="2761536" cy="241816"/>
          </a:xfrm>
          <a:prstGeom prst="rect">
            <a:avLst/>
          </a:prstGeom>
          <a:noFill/>
          <a:ln/>
        </p:spPr>
        <p:txBody>
          <a:bodyPr wrap="none" lIns="0" tIns="0" rIns="0" bIns="0" rtlCol="0" anchor="t"/>
          <a:lstStyle/>
          <a:p>
            <a:pPr marL="0" indent="0" algn="l">
              <a:lnSpc>
                <a:spcPts val="1900"/>
              </a:lnSpc>
              <a:buNone/>
            </a:pPr>
            <a:r>
              <a:rPr lang="en-US" sz="1500" dirty="0">
                <a:solidFill>
                  <a:srgbClr val="61615C"/>
                </a:solidFill>
                <a:latin typeface="Tomorrow Semi Bold" pitchFamily="34" charset="0"/>
                <a:ea typeface="Tomorrow Semi Bold" pitchFamily="34" charset="-122"/>
                <a:cs typeface="Tomorrow Semi Bold" pitchFamily="34" charset="-120"/>
              </a:rPr>
              <a:t>Proven Predictive Capability</a:t>
            </a:r>
            <a:endParaRPr lang="en-US" sz="1500" dirty="0"/>
          </a:p>
        </p:txBody>
      </p:sp>
      <p:sp>
        <p:nvSpPr>
          <p:cNvPr id="7" name="Text 4"/>
          <p:cNvSpPr/>
          <p:nvPr/>
        </p:nvSpPr>
        <p:spPr>
          <a:xfrm>
            <a:off x="922734" y="2439114"/>
            <a:ext cx="4003715" cy="1238726"/>
          </a:xfrm>
          <a:prstGeom prst="rect">
            <a:avLst/>
          </a:prstGeom>
          <a:noFill/>
          <a:ln/>
        </p:spPr>
        <p:txBody>
          <a:bodyPr wrap="square" lIns="0" tIns="0" rIns="0" bIns="0" rtlCol="0" anchor="t"/>
          <a:lstStyle/>
          <a:p>
            <a:pPr marL="0" indent="0" algn="l">
              <a:lnSpc>
                <a:spcPts val="1600"/>
              </a:lnSpc>
              <a:buNone/>
            </a:pPr>
            <a:r>
              <a:rPr lang="en-US" sz="1000" dirty="0">
                <a:solidFill>
                  <a:srgbClr val="61615C"/>
                </a:solidFill>
                <a:latin typeface="Tomorrow" pitchFamily="34" charset="0"/>
                <a:ea typeface="Tomorrow" pitchFamily="34" charset="-122"/>
                <a:cs typeface="Tomorrow" pitchFamily="34" charset="-120"/>
              </a:rPr>
              <a:t>This project demonstrates that machine learning models particularly </a:t>
            </a:r>
            <a:r>
              <a:rPr lang="en-US" sz="1000" b="1" dirty="0">
                <a:solidFill>
                  <a:srgbClr val="61615C"/>
                </a:solidFill>
                <a:latin typeface="Tomorrow" pitchFamily="34" charset="0"/>
                <a:ea typeface="Tomorrow" pitchFamily="34" charset="-122"/>
                <a:cs typeface="Tomorrow" pitchFamily="34" charset="-120"/>
              </a:rPr>
              <a:t>tree-based ensemble methods</a:t>
            </a:r>
            <a:r>
              <a:rPr lang="en-US" sz="1000" dirty="0">
                <a:solidFill>
                  <a:srgbClr val="61615C"/>
                </a:solidFill>
                <a:latin typeface="Tomorrow" pitchFamily="34" charset="0"/>
                <a:ea typeface="Tomorrow" pitchFamily="34" charset="-122"/>
                <a:cs typeface="Tomorrow" pitchFamily="34" charset="-120"/>
              </a:rPr>
              <a:t> can effectively predict customer subscription </a:t>
            </a:r>
            <a:r>
              <a:rPr lang="en-US" sz="1000" dirty="0">
                <a:solidFill>
                  <a:srgbClr val="61615C"/>
                </a:solidFill>
                <a:latin typeface="Tomorrow" panose="020B0604020202020204" charset="0"/>
                <a:ea typeface="Tomorrow" pitchFamily="34" charset="-122"/>
                <a:cs typeface="Tomorrow" pitchFamily="34" charset="-120"/>
              </a:rPr>
              <a:t>behavior</a:t>
            </a:r>
            <a:r>
              <a:rPr lang="en-US" sz="1000" dirty="0">
                <a:solidFill>
                  <a:srgbClr val="61615C"/>
                </a:solidFill>
                <a:latin typeface="Tomorrow" pitchFamily="34" charset="0"/>
                <a:ea typeface="Tomorrow" pitchFamily="34" charset="-122"/>
                <a:cs typeface="Tomorrow" pitchFamily="34" charset="-120"/>
              </a:rPr>
              <a:t>. The </a:t>
            </a:r>
            <a:r>
              <a:rPr lang="en-US" sz="1000" b="1" dirty="0">
                <a:solidFill>
                  <a:srgbClr val="61615C"/>
                </a:solidFill>
                <a:latin typeface="Tomorrow" pitchFamily="34" charset="0"/>
                <a:ea typeface="Tomorrow" pitchFamily="34" charset="-122"/>
                <a:cs typeface="Tomorrow" pitchFamily="34" charset="-120"/>
              </a:rPr>
              <a:t>Random Forest model showed strong generalization</a:t>
            </a:r>
            <a:r>
              <a:rPr lang="en-US" sz="1000" dirty="0">
                <a:solidFill>
                  <a:srgbClr val="61615C"/>
                </a:solidFill>
                <a:latin typeface="Tomorrow" pitchFamily="34" charset="0"/>
                <a:ea typeface="Tomorrow" pitchFamily="34" charset="-122"/>
                <a:cs typeface="Tomorrow" pitchFamily="34" charset="-120"/>
              </a:rPr>
              <a:t>, achieving the best balance of recall, F1-score, and test ROC-AUC, confirming the practical value of data-driven prediction for marketing decisions.</a:t>
            </a:r>
            <a:endParaRPr lang="en-US" sz="1000" dirty="0"/>
          </a:p>
        </p:txBody>
      </p:sp>
      <p:sp>
        <p:nvSpPr>
          <p:cNvPr id="8" name="Shape 5"/>
          <p:cNvSpPr/>
          <p:nvPr/>
        </p:nvSpPr>
        <p:spPr>
          <a:xfrm>
            <a:off x="5184338" y="1475065"/>
            <a:ext cx="4261604" cy="2331720"/>
          </a:xfrm>
          <a:prstGeom prst="roundRect">
            <a:avLst>
              <a:gd name="adj" fmla="val 830"/>
            </a:avLst>
          </a:prstGeom>
          <a:solidFill>
            <a:srgbClr val="F0EAEA"/>
          </a:solidFill>
          <a:ln/>
        </p:spPr>
        <p:txBody>
          <a:bodyPr/>
          <a:lstStyle/>
          <a:p>
            <a:endParaRPr lang="en-IN"/>
          </a:p>
        </p:txBody>
      </p:sp>
      <p:sp>
        <p:nvSpPr>
          <p:cNvPr id="9" name="Shape 6"/>
          <p:cNvSpPr/>
          <p:nvPr/>
        </p:nvSpPr>
        <p:spPr>
          <a:xfrm>
            <a:off x="5313283" y="1604010"/>
            <a:ext cx="386953" cy="386953"/>
          </a:xfrm>
          <a:prstGeom prst="roundRect">
            <a:avLst>
              <a:gd name="adj" fmla="val 23628414"/>
            </a:avLst>
          </a:prstGeom>
          <a:solidFill>
            <a:srgbClr val="1D1D1B"/>
          </a:solidFill>
          <a:ln/>
        </p:spPr>
        <p:txBody>
          <a:bodyPr/>
          <a:lstStyle/>
          <a:p>
            <a:endParaRPr lang="en-IN"/>
          </a:p>
        </p:txBody>
      </p:sp>
      <p:pic>
        <p:nvPicPr>
          <p:cNvPr id="10" name="Image 1"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419725" y="1710452"/>
            <a:ext cx="174069" cy="174069"/>
          </a:xfrm>
          <a:prstGeom prst="rect">
            <a:avLst/>
          </a:prstGeom>
        </p:spPr>
      </p:pic>
      <p:sp>
        <p:nvSpPr>
          <p:cNvPr id="11" name="Text 7"/>
          <p:cNvSpPr/>
          <p:nvPr/>
        </p:nvSpPr>
        <p:spPr>
          <a:xfrm>
            <a:off x="5313283" y="2119908"/>
            <a:ext cx="2899767" cy="201454"/>
          </a:xfrm>
          <a:prstGeom prst="rect">
            <a:avLst/>
          </a:prstGeom>
          <a:noFill/>
          <a:ln/>
        </p:spPr>
        <p:txBody>
          <a:bodyPr wrap="none" lIns="0" tIns="0" rIns="0" bIns="0" rtlCol="0" anchor="t"/>
          <a:lstStyle/>
          <a:p>
            <a:pPr marL="0" indent="0" algn="l">
              <a:lnSpc>
                <a:spcPts val="1550"/>
              </a:lnSpc>
              <a:buNone/>
            </a:pPr>
            <a:r>
              <a:rPr lang="en-US" sz="1250" dirty="0">
                <a:solidFill>
                  <a:srgbClr val="61615C"/>
                </a:solidFill>
                <a:latin typeface="Tomorrow Semi Bold" pitchFamily="34" charset="0"/>
                <a:ea typeface="Tomorrow Semi Bold" pitchFamily="34" charset="-122"/>
                <a:cs typeface="Tomorrow Semi Bold" pitchFamily="34" charset="-120"/>
              </a:rPr>
              <a:t>Strategic Marketing Transformation</a:t>
            </a:r>
            <a:endParaRPr lang="en-US" sz="1250" dirty="0"/>
          </a:p>
        </p:txBody>
      </p:sp>
      <p:sp>
        <p:nvSpPr>
          <p:cNvPr id="12" name="Text 8"/>
          <p:cNvSpPr/>
          <p:nvPr/>
        </p:nvSpPr>
        <p:spPr>
          <a:xfrm>
            <a:off x="5313283" y="2398752"/>
            <a:ext cx="4003715" cy="1032272"/>
          </a:xfrm>
          <a:prstGeom prst="rect">
            <a:avLst/>
          </a:prstGeom>
          <a:noFill/>
          <a:ln/>
        </p:spPr>
        <p:txBody>
          <a:bodyPr wrap="square" lIns="0" tIns="0" rIns="0" bIns="0" rtlCol="0" anchor="t"/>
          <a:lstStyle/>
          <a:p>
            <a:pPr marL="0" indent="0" algn="l">
              <a:lnSpc>
                <a:spcPts val="1600"/>
              </a:lnSpc>
              <a:buNone/>
            </a:pPr>
            <a:r>
              <a:rPr lang="en-US" sz="1000" dirty="0">
                <a:solidFill>
                  <a:srgbClr val="61615C"/>
                </a:solidFill>
                <a:latin typeface="Tomorrow" pitchFamily="34" charset="0"/>
                <a:ea typeface="Tomorrow" pitchFamily="34" charset="-122"/>
                <a:cs typeface="Tomorrow" pitchFamily="34" charset="-120"/>
              </a:rPr>
              <a:t>By integrating predictive models into marketing workflows, banks can shift from </a:t>
            </a:r>
            <a:r>
              <a:rPr lang="en-US" sz="1000" b="1" dirty="0">
                <a:solidFill>
                  <a:srgbClr val="61615C"/>
                </a:solidFill>
                <a:latin typeface="Tomorrow" pitchFamily="34" charset="0"/>
                <a:ea typeface="Tomorrow" pitchFamily="34" charset="-122"/>
                <a:cs typeface="Tomorrow" pitchFamily="34" charset="-120"/>
              </a:rPr>
              <a:t>broad, untargeted campaigns</a:t>
            </a:r>
            <a:r>
              <a:rPr lang="en-US" sz="1000" dirty="0">
                <a:solidFill>
                  <a:srgbClr val="61615C"/>
                </a:solidFill>
                <a:latin typeface="Tomorrow" pitchFamily="34" charset="0"/>
                <a:ea typeface="Tomorrow" pitchFamily="34" charset="-122"/>
                <a:cs typeface="Tomorrow" pitchFamily="34" charset="-120"/>
              </a:rPr>
              <a:t> to </a:t>
            </a:r>
            <a:r>
              <a:rPr lang="en-US" sz="1000" b="1" dirty="0">
                <a:solidFill>
                  <a:srgbClr val="61615C"/>
                </a:solidFill>
                <a:latin typeface="Tomorrow" pitchFamily="34" charset="0"/>
                <a:ea typeface="Tomorrow" pitchFamily="34" charset="-122"/>
                <a:cs typeface="Tomorrow" pitchFamily="34" charset="-120"/>
              </a:rPr>
              <a:t>focused, data-informed customer outreach</a:t>
            </a:r>
            <a:r>
              <a:rPr lang="en-US" sz="1000" dirty="0">
                <a:solidFill>
                  <a:srgbClr val="61615C"/>
                </a:solidFill>
                <a:latin typeface="Tomorrow" pitchFamily="34" charset="0"/>
                <a:ea typeface="Tomorrow" pitchFamily="34" charset="-122"/>
                <a:cs typeface="Tomorrow" pitchFamily="34" charset="-120"/>
              </a:rPr>
              <a:t>. This enables better identification of potential subscribers, improved campaign efficiency, and reduced unnecessary marketing costs.</a:t>
            </a:r>
            <a:endParaRPr lang="en-US" sz="1000" dirty="0"/>
          </a:p>
        </p:txBody>
      </p:sp>
      <p:sp>
        <p:nvSpPr>
          <p:cNvPr id="13" name="Shape 9"/>
          <p:cNvSpPr/>
          <p:nvPr/>
        </p:nvSpPr>
        <p:spPr>
          <a:xfrm>
            <a:off x="9574887" y="1475065"/>
            <a:ext cx="4261723" cy="2331720"/>
          </a:xfrm>
          <a:prstGeom prst="roundRect">
            <a:avLst>
              <a:gd name="adj" fmla="val 830"/>
            </a:avLst>
          </a:prstGeom>
          <a:solidFill>
            <a:srgbClr val="F0EAEA"/>
          </a:solidFill>
          <a:ln/>
        </p:spPr>
        <p:txBody>
          <a:bodyPr/>
          <a:lstStyle/>
          <a:p>
            <a:endParaRPr lang="en-IN"/>
          </a:p>
        </p:txBody>
      </p:sp>
      <p:sp>
        <p:nvSpPr>
          <p:cNvPr id="14" name="Shape 10"/>
          <p:cNvSpPr/>
          <p:nvPr/>
        </p:nvSpPr>
        <p:spPr>
          <a:xfrm>
            <a:off x="9703832" y="1604010"/>
            <a:ext cx="386953" cy="386953"/>
          </a:xfrm>
          <a:prstGeom prst="roundRect">
            <a:avLst>
              <a:gd name="adj" fmla="val 23628414"/>
            </a:avLst>
          </a:prstGeom>
          <a:solidFill>
            <a:srgbClr val="1D1D1B"/>
          </a:solidFill>
          <a:ln/>
        </p:spPr>
        <p:txBody>
          <a:bodyPr/>
          <a:lstStyle/>
          <a:p>
            <a:endParaRPr lang="en-IN"/>
          </a:p>
        </p:txBody>
      </p:sp>
      <p:sp>
        <p:nvSpPr>
          <p:cNvPr id="15" name="Text 11"/>
          <p:cNvSpPr/>
          <p:nvPr/>
        </p:nvSpPr>
        <p:spPr>
          <a:xfrm>
            <a:off x="9703832" y="2119908"/>
            <a:ext cx="3391376" cy="241816"/>
          </a:xfrm>
          <a:prstGeom prst="rect">
            <a:avLst/>
          </a:prstGeom>
          <a:noFill/>
          <a:ln/>
        </p:spPr>
        <p:txBody>
          <a:bodyPr wrap="none" lIns="0" tIns="0" rIns="0" bIns="0" rtlCol="0" anchor="t"/>
          <a:lstStyle/>
          <a:p>
            <a:pPr marL="0" indent="0" algn="l">
              <a:lnSpc>
                <a:spcPts val="1900"/>
              </a:lnSpc>
              <a:buNone/>
            </a:pPr>
            <a:r>
              <a:rPr lang="en-US" sz="1500" dirty="0">
                <a:solidFill>
                  <a:srgbClr val="61615C"/>
                </a:solidFill>
                <a:latin typeface="Tomorrow Semi Bold" pitchFamily="34" charset="0"/>
                <a:ea typeface="Tomorrow Semi Bold" pitchFamily="34" charset="-122"/>
                <a:cs typeface="Tomorrow Semi Bold" pitchFamily="34" charset="-120"/>
              </a:rPr>
              <a:t>Scalable and Reusable Framework</a:t>
            </a:r>
            <a:endParaRPr lang="en-US" sz="1500" dirty="0"/>
          </a:p>
        </p:txBody>
      </p:sp>
      <p:sp>
        <p:nvSpPr>
          <p:cNvPr id="16" name="Text 12"/>
          <p:cNvSpPr/>
          <p:nvPr/>
        </p:nvSpPr>
        <p:spPr>
          <a:xfrm>
            <a:off x="9703832" y="2439114"/>
            <a:ext cx="4003834" cy="1032272"/>
          </a:xfrm>
          <a:prstGeom prst="rect">
            <a:avLst/>
          </a:prstGeom>
          <a:noFill/>
          <a:ln/>
        </p:spPr>
        <p:txBody>
          <a:bodyPr wrap="square" lIns="0" tIns="0" rIns="0" bIns="0" rtlCol="0" anchor="t"/>
          <a:lstStyle/>
          <a:p>
            <a:pPr marL="0" indent="0" algn="l">
              <a:lnSpc>
                <a:spcPts val="1600"/>
              </a:lnSpc>
              <a:buNone/>
            </a:pPr>
            <a:r>
              <a:rPr lang="en-US" sz="1000" dirty="0">
                <a:solidFill>
                  <a:srgbClr val="61615C"/>
                </a:solidFill>
                <a:latin typeface="Tomorrow" pitchFamily="34" charset="0"/>
                <a:ea typeface="Tomorrow" pitchFamily="34" charset="-122"/>
                <a:cs typeface="Tomorrow" pitchFamily="34" charset="-120"/>
              </a:rPr>
              <a:t>The methodology developed in this project covering data preprocessing, model comparison, and performance evaluation forms a </a:t>
            </a:r>
            <a:r>
              <a:rPr lang="en-US" sz="1000" b="1" dirty="0">
                <a:solidFill>
                  <a:srgbClr val="61615C"/>
                </a:solidFill>
                <a:latin typeface="Tomorrow" pitchFamily="34" charset="0"/>
                <a:ea typeface="Tomorrow" pitchFamily="34" charset="-122"/>
                <a:cs typeface="Tomorrow" pitchFamily="34" charset="-120"/>
              </a:rPr>
              <a:t>scalable framework</a:t>
            </a:r>
            <a:r>
              <a:rPr lang="en-US" sz="1000" dirty="0">
                <a:solidFill>
                  <a:srgbClr val="61615C"/>
                </a:solidFill>
                <a:latin typeface="Tomorrow" pitchFamily="34" charset="0"/>
                <a:ea typeface="Tomorrow" pitchFamily="34" charset="-122"/>
                <a:cs typeface="Tomorrow" pitchFamily="34" charset="-120"/>
              </a:rPr>
              <a:t> that can be applied to other financial products such as loans, credit cards, and insurance, allowing institutions to adapt as customer behavior evolves.</a:t>
            </a:r>
            <a:endParaRPr lang="en-US" sz="1000" dirty="0"/>
          </a:p>
        </p:txBody>
      </p:sp>
      <p:sp>
        <p:nvSpPr>
          <p:cNvPr id="17" name="Text 13"/>
          <p:cNvSpPr/>
          <p:nvPr/>
        </p:nvSpPr>
        <p:spPr>
          <a:xfrm>
            <a:off x="793790" y="4080748"/>
            <a:ext cx="1935123" cy="241816"/>
          </a:xfrm>
          <a:prstGeom prst="rect">
            <a:avLst/>
          </a:prstGeom>
          <a:noFill/>
          <a:ln/>
        </p:spPr>
        <p:txBody>
          <a:bodyPr wrap="none" lIns="0" tIns="0" rIns="0" bIns="0" rtlCol="0" anchor="t"/>
          <a:lstStyle/>
          <a:p>
            <a:pPr marL="0" indent="0" algn="l">
              <a:lnSpc>
                <a:spcPts val="1900"/>
              </a:lnSpc>
              <a:buNone/>
            </a:pPr>
            <a:r>
              <a:rPr lang="en-US" sz="1500" dirty="0">
                <a:solidFill>
                  <a:srgbClr val="1D1D1B"/>
                </a:solidFill>
                <a:latin typeface="Tomorrow Semi Bold" pitchFamily="34" charset="0"/>
                <a:ea typeface="Tomorrow Semi Bold" pitchFamily="34" charset="-122"/>
                <a:cs typeface="Tomorrow Semi Bold" pitchFamily="34" charset="-120"/>
              </a:rPr>
              <a:t>Future Directions</a:t>
            </a:r>
            <a:endParaRPr lang="en-US" sz="1500" dirty="0"/>
          </a:p>
        </p:txBody>
      </p:sp>
      <p:sp>
        <p:nvSpPr>
          <p:cNvPr id="18" name="Text 14"/>
          <p:cNvSpPr/>
          <p:nvPr/>
        </p:nvSpPr>
        <p:spPr>
          <a:xfrm>
            <a:off x="793790" y="4451509"/>
            <a:ext cx="7031950" cy="206454"/>
          </a:xfrm>
          <a:prstGeom prst="rect">
            <a:avLst/>
          </a:prstGeom>
          <a:noFill/>
          <a:ln/>
        </p:spPr>
        <p:txBody>
          <a:bodyPr wrap="none" lIns="0" tIns="0" rIns="0" bIns="0" rtlCol="0" anchor="t"/>
          <a:lstStyle/>
          <a:p>
            <a:pPr marL="0" indent="0" algn="l">
              <a:lnSpc>
                <a:spcPts val="1600"/>
              </a:lnSpc>
              <a:buNone/>
            </a:pPr>
            <a:r>
              <a:rPr lang="en-US" sz="1000" dirty="0">
                <a:solidFill>
                  <a:srgbClr val="61615C"/>
                </a:solidFill>
                <a:latin typeface="Tomorrow" pitchFamily="34" charset="0"/>
                <a:ea typeface="Tomorrow" pitchFamily="34" charset="-122"/>
                <a:cs typeface="Tomorrow" pitchFamily="34" charset="-120"/>
              </a:rPr>
              <a:t>This project establishes a strong foundation for continued enhancement and expansion:</a:t>
            </a:r>
            <a:endParaRPr lang="en-US" sz="1000" dirty="0"/>
          </a:p>
        </p:txBody>
      </p:sp>
      <p:sp>
        <p:nvSpPr>
          <p:cNvPr id="19" name="Text 15"/>
          <p:cNvSpPr/>
          <p:nvPr/>
        </p:nvSpPr>
        <p:spPr>
          <a:xfrm>
            <a:off x="793790" y="4774049"/>
            <a:ext cx="7031950" cy="412909"/>
          </a:xfrm>
          <a:prstGeom prst="rect">
            <a:avLst/>
          </a:prstGeom>
          <a:noFill/>
          <a:ln/>
        </p:spPr>
        <p:txBody>
          <a:bodyPr wrap="square" lIns="0" tIns="0" rIns="0" bIns="0" rtlCol="0" anchor="t"/>
          <a:lstStyle/>
          <a:p>
            <a:pPr marL="342900" indent="-342900" algn="l">
              <a:lnSpc>
                <a:spcPts val="1600"/>
              </a:lnSpc>
              <a:buSzPct val="100000"/>
              <a:buChar char="•"/>
            </a:pPr>
            <a:r>
              <a:rPr lang="en-US" sz="1000" b="1" dirty="0">
                <a:solidFill>
                  <a:srgbClr val="61615C"/>
                </a:solidFill>
                <a:latin typeface="Tomorrow" pitchFamily="34" charset="0"/>
                <a:ea typeface="Tomorrow" pitchFamily="34" charset="-122"/>
                <a:cs typeface="Tomorrow" pitchFamily="34" charset="-120"/>
              </a:rPr>
              <a:t>Feature engineering:</a:t>
            </a:r>
            <a:r>
              <a:rPr lang="en-US" sz="1000" dirty="0">
                <a:solidFill>
                  <a:srgbClr val="61615C"/>
                </a:solidFill>
                <a:latin typeface="Tomorrow" pitchFamily="34" charset="0"/>
                <a:ea typeface="Tomorrow" pitchFamily="34" charset="-122"/>
                <a:cs typeface="Tomorrow" pitchFamily="34" charset="-120"/>
              </a:rPr>
              <a:t> Incorporate additional derived features such as temporal trends, customer engagement history, and campaign interaction patterns</a:t>
            </a:r>
            <a:endParaRPr lang="en-US" sz="1000" dirty="0"/>
          </a:p>
        </p:txBody>
      </p:sp>
      <p:sp>
        <p:nvSpPr>
          <p:cNvPr id="20" name="Text 16"/>
          <p:cNvSpPr/>
          <p:nvPr/>
        </p:nvSpPr>
        <p:spPr>
          <a:xfrm>
            <a:off x="793790" y="5232083"/>
            <a:ext cx="7031950" cy="412909"/>
          </a:xfrm>
          <a:prstGeom prst="rect">
            <a:avLst/>
          </a:prstGeom>
          <a:noFill/>
          <a:ln/>
        </p:spPr>
        <p:txBody>
          <a:bodyPr wrap="square" lIns="0" tIns="0" rIns="0" bIns="0" rtlCol="0" anchor="t"/>
          <a:lstStyle/>
          <a:p>
            <a:pPr marL="342900" indent="-342900" algn="l">
              <a:lnSpc>
                <a:spcPts val="1600"/>
              </a:lnSpc>
              <a:buSzPct val="100000"/>
              <a:buChar char="•"/>
            </a:pPr>
            <a:r>
              <a:rPr lang="en-US" sz="1000" b="1" dirty="0">
                <a:solidFill>
                  <a:srgbClr val="61615C"/>
                </a:solidFill>
                <a:latin typeface="Tomorrow" pitchFamily="34" charset="0"/>
                <a:ea typeface="Tomorrow" pitchFamily="34" charset="-122"/>
                <a:cs typeface="Tomorrow" pitchFamily="34" charset="-120"/>
              </a:rPr>
              <a:t>Model refinement:</a:t>
            </a:r>
            <a:r>
              <a:rPr lang="en-US" sz="1000" dirty="0">
                <a:solidFill>
                  <a:srgbClr val="61615C"/>
                </a:solidFill>
                <a:latin typeface="Tomorrow" pitchFamily="34" charset="0"/>
                <a:ea typeface="Tomorrow" pitchFamily="34" charset="-122"/>
                <a:cs typeface="Tomorrow" pitchFamily="34" charset="-120"/>
              </a:rPr>
              <a:t> Apply hyperparameter tuning and cross-validation to further improve stability and performance</a:t>
            </a:r>
            <a:endParaRPr lang="en-US" sz="1000" dirty="0"/>
          </a:p>
        </p:txBody>
      </p:sp>
      <p:sp>
        <p:nvSpPr>
          <p:cNvPr id="21" name="Text 17"/>
          <p:cNvSpPr/>
          <p:nvPr/>
        </p:nvSpPr>
        <p:spPr>
          <a:xfrm>
            <a:off x="793790" y="5690116"/>
            <a:ext cx="7031950" cy="206454"/>
          </a:xfrm>
          <a:prstGeom prst="rect">
            <a:avLst/>
          </a:prstGeom>
          <a:noFill/>
          <a:ln/>
        </p:spPr>
        <p:txBody>
          <a:bodyPr wrap="none" lIns="0" tIns="0" rIns="0" bIns="0" rtlCol="0" anchor="t"/>
          <a:lstStyle/>
          <a:p>
            <a:pPr marL="342900" indent="-342900" algn="l">
              <a:lnSpc>
                <a:spcPts val="1600"/>
              </a:lnSpc>
              <a:buSzPct val="100000"/>
              <a:buChar char="•"/>
            </a:pPr>
            <a:r>
              <a:rPr lang="en-US" sz="1000" b="1" dirty="0">
                <a:solidFill>
                  <a:srgbClr val="61615C"/>
                </a:solidFill>
                <a:latin typeface="Tomorrow" pitchFamily="34" charset="0"/>
                <a:ea typeface="Tomorrow" pitchFamily="34" charset="-122"/>
                <a:cs typeface="Tomorrow" pitchFamily="34" charset="-120"/>
              </a:rPr>
              <a:t>Deployment pipeline:</a:t>
            </a:r>
            <a:r>
              <a:rPr lang="en-US" sz="1000" dirty="0">
                <a:solidFill>
                  <a:srgbClr val="61615C"/>
                </a:solidFill>
                <a:latin typeface="Tomorrow" pitchFamily="34" charset="0"/>
                <a:ea typeface="Tomorrow" pitchFamily="34" charset="-122"/>
                <a:cs typeface="Tomorrow" pitchFamily="34" charset="-120"/>
              </a:rPr>
              <a:t> Develop a production-ready inference system with periodic retraining</a:t>
            </a:r>
            <a:endParaRPr lang="en-US" sz="1000" dirty="0"/>
          </a:p>
        </p:txBody>
      </p:sp>
      <p:sp>
        <p:nvSpPr>
          <p:cNvPr id="22" name="Text 18"/>
          <p:cNvSpPr/>
          <p:nvPr/>
        </p:nvSpPr>
        <p:spPr>
          <a:xfrm>
            <a:off x="793790" y="5941695"/>
            <a:ext cx="7031950" cy="412909"/>
          </a:xfrm>
          <a:prstGeom prst="rect">
            <a:avLst/>
          </a:prstGeom>
          <a:noFill/>
          <a:ln/>
        </p:spPr>
        <p:txBody>
          <a:bodyPr wrap="square" lIns="0" tIns="0" rIns="0" bIns="0" rtlCol="0" anchor="t"/>
          <a:lstStyle/>
          <a:p>
            <a:pPr marL="342900" indent="-342900" algn="l">
              <a:lnSpc>
                <a:spcPts val="1600"/>
              </a:lnSpc>
              <a:buSzPct val="100000"/>
              <a:buChar char="•"/>
            </a:pPr>
            <a:r>
              <a:rPr lang="en-US" sz="1000" b="1" dirty="0">
                <a:solidFill>
                  <a:srgbClr val="61615C"/>
                </a:solidFill>
                <a:latin typeface="Tomorrow" pitchFamily="34" charset="0"/>
                <a:ea typeface="Tomorrow" pitchFamily="34" charset="-122"/>
                <a:cs typeface="Tomorrow" pitchFamily="34" charset="-120"/>
              </a:rPr>
              <a:t>Explainability:</a:t>
            </a:r>
            <a:r>
              <a:rPr lang="en-US" sz="1000" dirty="0">
                <a:solidFill>
                  <a:srgbClr val="61615C"/>
                </a:solidFill>
                <a:latin typeface="Tomorrow" pitchFamily="34" charset="0"/>
                <a:ea typeface="Tomorrow" pitchFamily="34" charset="-122"/>
                <a:cs typeface="Tomorrow" pitchFamily="34" charset="-120"/>
              </a:rPr>
              <a:t> Integrate SHAP or LIME to enhance model transparency and support regulatory and business requirements</a:t>
            </a:r>
            <a:endParaRPr lang="en-US" sz="1000" dirty="0"/>
          </a:p>
        </p:txBody>
      </p:sp>
      <p:sp>
        <p:nvSpPr>
          <p:cNvPr id="23" name="Text 19"/>
          <p:cNvSpPr/>
          <p:nvPr/>
        </p:nvSpPr>
        <p:spPr>
          <a:xfrm>
            <a:off x="793790" y="6399728"/>
            <a:ext cx="7031950" cy="412909"/>
          </a:xfrm>
          <a:prstGeom prst="rect">
            <a:avLst/>
          </a:prstGeom>
          <a:noFill/>
          <a:ln/>
        </p:spPr>
        <p:txBody>
          <a:bodyPr wrap="square" lIns="0" tIns="0" rIns="0" bIns="0" rtlCol="0" anchor="t"/>
          <a:lstStyle/>
          <a:p>
            <a:pPr marL="342900" indent="-342900" algn="l">
              <a:lnSpc>
                <a:spcPts val="1600"/>
              </a:lnSpc>
              <a:buSzPct val="100000"/>
              <a:buChar char="•"/>
            </a:pPr>
            <a:r>
              <a:rPr lang="en-US" sz="1000" b="1" dirty="0">
                <a:solidFill>
                  <a:srgbClr val="61615C"/>
                </a:solidFill>
                <a:latin typeface="Tomorrow" pitchFamily="34" charset="0"/>
                <a:ea typeface="Tomorrow" pitchFamily="34" charset="-122"/>
                <a:cs typeface="Tomorrow" pitchFamily="34" charset="-120"/>
              </a:rPr>
              <a:t>A/B testing:</a:t>
            </a:r>
            <a:r>
              <a:rPr lang="en-US" sz="1000" dirty="0">
                <a:solidFill>
                  <a:srgbClr val="61615C"/>
                </a:solidFill>
                <a:latin typeface="Tomorrow" pitchFamily="34" charset="0"/>
                <a:ea typeface="Tomorrow" pitchFamily="34" charset="-122"/>
                <a:cs typeface="Tomorrow" pitchFamily="34" charset="-120"/>
              </a:rPr>
              <a:t> Validate business impact through controlled experiments comparing model-driven targeting with traditional marketing strategies</a:t>
            </a:r>
            <a:endParaRPr lang="en-US" sz="1000" dirty="0"/>
          </a:p>
        </p:txBody>
      </p:sp>
      <p:pic>
        <p:nvPicPr>
          <p:cNvPr id="24" name="Image 2" descr="preencoded.png"/>
          <p:cNvPicPr>
            <a:picLocks noChangeAspect="1"/>
          </p:cNvPicPr>
          <p:nvPr/>
        </p:nvPicPr>
        <p:blipFill>
          <a:blip r:embed="rId7"/>
          <a:stretch>
            <a:fillRect/>
          </a:stretch>
        </p:blipFill>
        <p:spPr>
          <a:xfrm>
            <a:off x="8147923" y="4096822"/>
            <a:ext cx="3702487" cy="2467570"/>
          </a:xfrm>
          <a:prstGeom prst="rect">
            <a:avLst/>
          </a:prstGeom>
        </p:spPr>
      </p:pic>
      <p:sp>
        <p:nvSpPr>
          <p:cNvPr id="25" name="Text 20"/>
          <p:cNvSpPr/>
          <p:nvPr/>
        </p:nvSpPr>
        <p:spPr>
          <a:xfrm>
            <a:off x="793790" y="7002780"/>
            <a:ext cx="13042821" cy="412909"/>
          </a:xfrm>
          <a:prstGeom prst="rect">
            <a:avLst/>
          </a:prstGeom>
          <a:noFill/>
          <a:ln/>
        </p:spPr>
        <p:txBody>
          <a:bodyPr wrap="square" lIns="0" tIns="0" rIns="0" bIns="0" rtlCol="0" anchor="t"/>
          <a:lstStyle/>
          <a:p>
            <a:pPr marL="0" indent="0" algn="l">
              <a:lnSpc>
                <a:spcPts val="1600"/>
              </a:lnSpc>
              <a:buNone/>
            </a:pPr>
            <a:r>
              <a:rPr lang="en-US" sz="1000" dirty="0">
                <a:solidFill>
                  <a:srgbClr val="61615C"/>
                </a:solidFill>
                <a:latin typeface="Tomorrow" pitchFamily="34" charset="0"/>
                <a:ea typeface="Tomorrow" pitchFamily="34" charset="-122"/>
                <a:cs typeface="Tomorrow" pitchFamily="34" charset="-120"/>
              </a:rPr>
              <a:t>This analysis shows that predictive modeling is </a:t>
            </a:r>
            <a:r>
              <a:rPr lang="en-US" sz="1000" b="1" dirty="0">
                <a:solidFill>
                  <a:srgbClr val="61615C"/>
                </a:solidFill>
                <a:latin typeface="Tomorrow" pitchFamily="34" charset="0"/>
                <a:ea typeface="Tomorrow" pitchFamily="34" charset="-122"/>
                <a:cs typeface="Tomorrow" pitchFamily="34" charset="-120"/>
              </a:rPr>
              <a:t>not just theoretical</a:t>
            </a:r>
            <a:r>
              <a:rPr lang="en-US" sz="1000" dirty="0">
                <a:solidFill>
                  <a:srgbClr val="61615C"/>
                </a:solidFill>
                <a:latin typeface="Tomorrow" pitchFamily="34" charset="0"/>
                <a:ea typeface="Tomorrow" pitchFamily="34" charset="-122"/>
                <a:cs typeface="Tomorrow" pitchFamily="34" charset="-120"/>
              </a:rPr>
              <a:t>, but a </a:t>
            </a:r>
            <a:r>
              <a:rPr lang="en-US" sz="1000" b="1" dirty="0">
                <a:solidFill>
                  <a:srgbClr val="61615C"/>
                </a:solidFill>
                <a:latin typeface="Tomorrow" pitchFamily="34" charset="0"/>
                <a:ea typeface="Tomorrow" pitchFamily="34" charset="-122"/>
                <a:cs typeface="Tomorrow" pitchFamily="34" charset="-120"/>
              </a:rPr>
              <a:t>practical and impactful tool</a:t>
            </a:r>
            <a:r>
              <a:rPr lang="en-US" sz="1000" dirty="0">
                <a:solidFill>
                  <a:srgbClr val="61615C"/>
                </a:solidFill>
                <a:latin typeface="Tomorrow" pitchFamily="34" charset="0"/>
                <a:ea typeface="Tomorrow" pitchFamily="34" charset="-122"/>
                <a:cs typeface="Tomorrow" pitchFamily="34" charset="-120"/>
              </a:rPr>
              <a:t> for improving marketing efficiency and customer engagement. When applied responsibly and evaluated rigorously, machine learning can deliver measurable business value while supporting informed decision-making.</a:t>
            </a:r>
            <a:endParaRPr lang="en-US" sz="1000" dirty="0"/>
          </a:p>
        </p:txBody>
      </p:sp>
      <p:sp>
        <p:nvSpPr>
          <p:cNvPr id="26" name="Rectangle 25">
            <a:extLst>
              <a:ext uri="{FF2B5EF4-FFF2-40B4-BE49-F238E27FC236}">
                <a16:creationId xmlns:a16="http://schemas.microsoft.com/office/drawing/2014/main" id="{64BA5568-A9D5-96F0-18DB-4B54B96B87C2}"/>
              </a:ext>
            </a:extLst>
          </p:cNvPr>
          <p:cNvSpPr/>
          <p:nvPr/>
        </p:nvSpPr>
        <p:spPr>
          <a:xfrm>
            <a:off x="12855388" y="7753483"/>
            <a:ext cx="1775012" cy="441064"/>
          </a:xfrm>
          <a:prstGeom prst="rect">
            <a:avLst/>
          </a:prstGeom>
          <a:solidFill>
            <a:srgbClr val="FCFCF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TotalTime>
  <Words>1640</Words>
  <Application>Microsoft Office PowerPoint</Application>
  <PresentationFormat>Custom</PresentationFormat>
  <Paragraphs>111</Paragraphs>
  <Slides>8</Slides>
  <Notes>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vt:i4>
      </vt:variant>
    </vt:vector>
  </HeadingPairs>
  <TitlesOfParts>
    <vt:vector size="13" baseType="lpstr">
      <vt:lpstr>Tomorrow Semi Bold</vt:lpstr>
      <vt:lpstr>Tomorrow</vt:lpstr>
      <vt:lpstr>Tomorrow Light</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Sreenand VK</cp:lastModifiedBy>
  <cp:revision>2</cp:revision>
  <dcterms:created xsi:type="dcterms:W3CDTF">2026-01-04T07:33:39Z</dcterms:created>
  <dcterms:modified xsi:type="dcterms:W3CDTF">2026-01-04T07:38:53Z</dcterms:modified>
</cp:coreProperties>
</file>